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84"/>
  </p:notesMasterIdLst>
  <p:sldIdLst>
    <p:sldId id="256" r:id="rId2"/>
    <p:sldId id="315" r:id="rId3"/>
    <p:sldId id="257" r:id="rId4"/>
    <p:sldId id="259" r:id="rId5"/>
    <p:sldId id="316" r:id="rId6"/>
    <p:sldId id="328" r:id="rId7"/>
    <p:sldId id="318" r:id="rId8"/>
    <p:sldId id="262" r:id="rId9"/>
    <p:sldId id="261" r:id="rId10"/>
    <p:sldId id="319" r:id="rId11"/>
    <p:sldId id="325" r:id="rId12"/>
    <p:sldId id="327" r:id="rId13"/>
    <p:sldId id="269" r:id="rId14"/>
    <p:sldId id="340" r:id="rId15"/>
    <p:sldId id="341" r:id="rId16"/>
    <p:sldId id="329" r:id="rId17"/>
    <p:sldId id="264" r:id="rId18"/>
    <p:sldId id="330" r:id="rId19"/>
    <p:sldId id="342" r:id="rId20"/>
    <p:sldId id="343" r:id="rId21"/>
    <p:sldId id="344" r:id="rId22"/>
    <p:sldId id="271" r:id="rId23"/>
    <p:sldId id="272" r:id="rId24"/>
    <p:sldId id="345" r:id="rId25"/>
    <p:sldId id="346" r:id="rId26"/>
    <p:sldId id="348" r:id="rId27"/>
    <p:sldId id="274" r:id="rId28"/>
    <p:sldId id="267" r:id="rId29"/>
    <p:sldId id="307" r:id="rId30"/>
    <p:sldId id="351" r:id="rId31"/>
    <p:sldId id="312" r:id="rId32"/>
    <p:sldId id="349" r:id="rId33"/>
    <p:sldId id="352" r:id="rId34"/>
    <p:sldId id="353" r:id="rId35"/>
    <p:sldId id="354" r:id="rId36"/>
    <p:sldId id="355" r:id="rId37"/>
    <p:sldId id="365" r:id="rId38"/>
    <p:sldId id="356" r:id="rId39"/>
    <p:sldId id="364" r:id="rId40"/>
    <p:sldId id="363" r:id="rId41"/>
    <p:sldId id="357" r:id="rId42"/>
    <p:sldId id="358" r:id="rId43"/>
    <p:sldId id="359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6" r:id="rId61"/>
    <p:sldId id="387" r:id="rId62"/>
    <p:sldId id="388" r:id="rId63"/>
    <p:sldId id="389" r:id="rId64"/>
    <p:sldId id="390" r:id="rId65"/>
    <p:sldId id="391" r:id="rId66"/>
    <p:sldId id="260" r:id="rId67"/>
    <p:sldId id="321" r:id="rId68"/>
    <p:sldId id="322" r:id="rId69"/>
    <p:sldId id="323" r:id="rId70"/>
    <p:sldId id="324" r:id="rId71"/>
    <p:sldId id="332" r:id="rId72"/>
    <p:sldId id="313" r:id="rId73"/>
    <p:sldId id="305" r:id="rId74"/>
    <p:sldId id="333" r:id="rId75"/>
    <p:sldId id="334" r:id="rId76"/>
    <p:sldId id="336" r:id="rId77"/>
    <p:sldId id="337" r:id="rId78"/>
    <p:sldId id="308" r:id="rId79"/>
    <p:sldId id="309" r:id="rId80"/>
    <p:sldId id="297" r:id="rId81"/>
    <p:sldId id="299" r:id="rId82"/>
    <p:sldId id="339" r:id="rId83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D6C"/>
    <a:srgbClr val="BAB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76029" autoAdjust="0"/>
  </p:normalViewPr>
  <p:slideViewPr>
    <p:cSldViewPr>
      <p:cViewPr varScale="1">
        <p:scale>
          <a:sx n="155" d="100"/>
          <a:sy n="155" d="100"/>
        </p:scale>
        <p:origin x="179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1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3A025-B680-4046-800B-5A6B5AC6AF73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FEE08-4F1D-4773-84E0-0730640F7E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30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531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4267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0087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86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0065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095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821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0576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593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881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RIVM data </a:t>
            </a: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CBS data via a Virtual Data Lake at a node at </a:t>
            </a:r>
            <a:r>
              <a:rPr lang="nl-NL" dirty="0" err="1"/>
              <a:t>Roseman</a:t>
            </a:r>
            <a:r>
              <a:rPr lang="nl-NL" dirty="0"/>
              <a:t> Labs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064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students</a:t>
            </a:r>
            <a:r>
              <a:rPr lang="nl-NL" dirty="0"/>
              <a:t> (hands: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thinks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…):</a:t>
            </a:r>
          </a:p>
          <a:p>
            <a:endParaRPr lang="nl-NL" dirty="0"/>
          </a:p>
          <a:p>
            <a:r>
              <a:rPr lang="nl-NL" dirty="0"/>
              <a:t>Is Privacy a </a:t>
            </a:r>
            <a:r>
              <a:rPr lang="nl-NL" dirty="0" err="1"/>
              <a:t>universal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? Or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relative</a:t>
            </a:r>
            <a:r>
              <a:rPr lang="nl-NL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Anonymity</a:t>
            </a:r>
            <a:r>
              <a:rPr lang="nl-NL" dirty="0"/>
              <a:t> a </a:t>
            </a:r>
            <a:r>
              <a:rPr lang="nl-NL" dirty="0" err="1"/>
              <a:t>universal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? Or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relative</a:t>
            </a:r>
            <a:r>
              <a:rPr lang="nl-NL" dirty="0"/>
              <a:t>?</a:t>
            </a:r>
          </a:p>
          <a:p>
            <a:r>
              <a:rPr lang="nl-NL" dirty="0"/>
              <a:t>Are Privacy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Anonymity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 of People, </a:t>
            </a:r>
            <a:r>
              <a:rPr lang="nl-NL" dirty="0" err="1"/>
              <a:t>Businesses</a:t>
            </a:r>
            <a:r>
              <a:rPr lang="nl-NL" dirty="0"/>
              <a:t> or Data/Information?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299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Multiparty </a:t>
            </a:r>
            <a:r>
              <a:rPr lang="nl-NL" dirty="0" err="1"/>
              <a:t>computation</a:t>
            </a:r>
            <a:r>
              <a:rPr lang="nl-NL" dirty="0"/>
              <a:t> is a </a:t>
            </a:r>
            <a:r>
              <a:rPr lang="nl-NL" dirty="0" err="1"/>
              <a:t>toolbox</a:t>
            </a:r>
            <a:r>
              <a:rPr lang="nl-NL" dirty="0"/>
              <a:t>, a </a:t>
            </a:r>
            <a:r>
              <a:rPr lang="nl-NL" dirty="0" err="1"/>
              <a:t>collection</a:t>
            </a:r>
            <a:r>
              <a:rPr lang="nl-NL" dirty="0"/>
              <a:t> of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multiple data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parties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analyse </a:t>
            </a:r>
            <a:r>
              <a:rPr lang="nl-NL" dirty="0" err="1"/>
              <a:t>their</a:t>
            </a:r>
            <a:r>
              <a:rPr lang="nl-NL" dirty="0"/>
              <a:t> data. </a:t>
            </a:r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solutions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compute</a:t>
            </a:r>
            <a:r>
              <a:rPr lang="nl-NL" dirty="0"/>
              <a:t> e.g., </a:t>
            </a:r>
            <a:r>
              <a:rPr lang="nl-NL" dirty="0" err="1"/>
              <a:t>scalar</a:t>
            </a:r>
            <a:r>
              <a:rPr lang="nl-NL" dirty="0"/>
              <a:t> dot product, 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, maximum of a set,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9252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this</a:t>
            </a:r>
            <a:r>
              <a:rPr lang="nl-NL" dirty="0"/>
              <a:t> case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commodity server </a:t>
            </a:r>
            <a:r>
              <a:rPr lang="nl-NL" dirty="0" err="1"/>
              <a:t>generates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secret</a:t>
            </a:r>
            <a:r>
              <a:rPr lang="nl-NL" dirty="0"/>
              <a:t> shares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52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this</a:t>
            </a:r>
            <a:r>
              <a:rPr lang="nl-NL" dirty="0"/>
              <a:t> talk I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concentrate</a:t>
            </a:r>
            <a:r>
              <a:rPr lang="nl-NL" dirty="0"/>
              <a:t> on data </a:t>
            </a:r>
            <a:r>
              <a:rPr lang="nl-NL" dirty="0" err="1"/>
              <a:t>and</a:t>
            </a:r>
            <a:r>
              <a:rPr lang="nl-NL" dirty="0"/>
              <a:t> information (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wisdom</a:t>
            </a:r>
            <a:r>
              <a:rPr lang="nl-NL" dirty="0"/>
              <a:t> are up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users)</a:t>
            </a:r>
          </a:p>
          <a:p>
            <a:endParaRPr lang="nl-NL" dirty="0"/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 </a:t>
            </a:r>
            <a:r>
              <a:rPr lang="nl-NL" dirty="0" err="1"/>
              <a:t>with</a:t>
            </a:r>
            <a:r>
              <a:rPr lang="nl-NL" dirty="0"/>
              <a:t> data I </a:t>
            </a:r>
            <a:r>
              <a:rPr lang="nl-NL" dirty="0" err="1"/>
              <a:t>mean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/or information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64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524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828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132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0411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724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FEE08-4F1D-4773-84E0-0730640F7E2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27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2201" y="766684"/>
            <a:ext cx="2236528" cy="34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3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03325"/>
            <a:ext cx="7704087" cy="3455988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─"/>
              <a:defRPr lang="nl-NL" sz="2400" b="0" kern="1200" spc="40" baseline="0" dirty="0" smtClean="0">
                <a:solidFill>
                  <a:srgbClr val="271D6C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2pPr>
            <a:lvl3pPr marL="11430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3pPr>
            <a:lvl4pPr marL="16002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4pPr>
            <a:lvl5pPr marL="20574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5pPr>
          </a:lstStyle>
          <a:p>
            <a:pPr lvl="0"/>
            <a:r>
              <a:rPr lang="nl-NL" sz="2400" dirty="0">
                <a:solidFill>
                  <a:srgbClr val="271D6C"/>
                </a:solidFill>
              </a:rPr>
              <a:t>Korte opsomming van conclusies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95263"/>
            <a:ext cx="7704087" cy="9363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spc="60" baseline="0">
                <a:solidFill>
                  <a:srgbClr val="00A1CD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Conclusie / trends / …</a:t>
            </a:r>
          </a:p>
        </p:txBody>
      </p:sp>
    </p:spTree>
    <p:extLst>
      <p:ext uri="{BB962C8B-B14F-4D97-AF65-F5344CB8AC3E}">
        <p14:creationId xmlns:p14="http://schemas.microsoft.com/office/powerpoint/2010/main" val="409682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2914" y="1028651"/>
            <a:ext cx="1431167" cy="21989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0" y="3672000"/>
            <a:ext cx="7166794" cy="8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3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2914" y="1028651"/>
            <a:ext cx="1431167" cy="21989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5" y="3672000"/>
            <a:ext cx="7167542" cy="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3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8890224" y="0"/>
            <a:ext cx="253776" cy="5143500"/>
          </a:xfrm>
          <a:prstGeom prst="rect">
            <a:avLst/>
          </a:prstGeom>
          <a:solidFill>
            <a:srgbClr val="00A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t="2279" r="85717" b="67123"/>
          <a:stretch/>
        </p:blipFill>
        <p:spPr>
          <a:xfrm>
            <a:off x="355278" y="121024"/>
            <a:ext cx="1511243" cy="2072915"/>
          </a:xfrm>
          <a:prstGeom prst="rect">
            <a:avLst/>
          </a:prstGeom>
        </p:spPr>
      </p:pic>
      <p:sp>
        <p:nvSpPr>
          <p:cNvPr id="9" name="Tijdelijke aanduiding voor tekst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227934"/>
            <a:ext cx="7992690" cy="288032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lang="nl-NL" sz="1600" b="0" kern="1200" spc="40" baseline="0" dirty="0">
                <a:solidFill>
                  <a:srgbClr val="271D6C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Naam auteur</a:t>
            </a:r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539552" y="4515966"/>
            <a:ext cx="7992690" cy="288032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lang="nl-NL" sz="1600" b="0" kern="1200" spc="40" baseline="0" dirty="0">
                <a:solidFill>
                  <a:srgbClr val="271D6C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Optioneel datum</a:t>
            </a: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2283718"/>
            <a:ext cx="7992690" cy="1025897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lang="nl-NL" sz="3000" b="1" kern="1200" spc="60" baseline="0" dirty="0">
                <a:solidFill>
                  <a:srgbClr val="271D6C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  <a:p>
            <a:pPr lvl="0"/>
            <a:r>
              <a:rPr lang="nl-NL" dirty="0"/>
              <a:t>regel2</a:t>
            </a:r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363838"/>
            <a:ext cx="7992690" cy="792088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lang="nl-NL" sz="2400" b="0" kern="1200" spc="40" baseline="0" dirty="0">
                <a:solidFill>
                  <a:srgbClr val="00A1CD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  <a:p>
            <a:pPr lvl="0"/>
            <a:r>
              <a:rPr lang="nl-NL" dirty="0"/>
              <a:t>regel2</a:t>
            </a:r>
          </a:p>
        </p:txBody>
      </p:sp>
    </p:spTree>
    <p:extLst>
      <p:ext uri="{BB962C8B-B14F-4D97-AF65-F5344CB8AC3E}">
        <p14:creationId xmlns:p14="http://schemas.microsoft.com/office/powerpoint/2010/main" val="30741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 anchor="ctr"/>
          <a:lstStyle/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059582"/>
            <a:ext cx="7776864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spc="40" baseline="0">
                <a:solidFill>
                  <a:srgbClr val="271D6C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211710"/>
            <a:ext cx="7776864" cy="2448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spc="40" baseline="0">
                <a:solidFill>
                  <a:srgbClr val="271D6C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39502"/>
            <a:ext cx="7776864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spc="60" baseline="0">
                <a:solidFill>
                  <a:srgbClr val="00A1CD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08704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563638"/>
            <a:ext cx="7632848" cy="30963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spc="40" baseline="0">
                <a:solidFill>
                  <a:srgbClr val="271D6C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39502"/>
            <a:ext cx="7632848" cy="1080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spc="60" baseline="0">
                <a:solidFill>
                  <a:srgbClr val="00A1CD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 over 2 regels</a:t>
            </a:r>
          </a:p>
          <a:p>
            <a:pPr lvl="0"/>
            <a:r>
              <a:rPr lang="nl-NL" dirty="0" err="1"/>
              <a:t>Calibri</a:t>
            </a:r>
            <a:r>
              <a:rPr lang="nl-NL" dirty="0"/>
              <a:t> </a:t>
            </a:r>
            <a:r>
              <a:rPr lang="nl-NL" dirty="0" err="1"/>
              <a:t>bold</a:t>
            </a:r>
            <a:r>
              <a:rPr lang="nl-NL" dirty="0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13893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987574"/>
            <a:ext cx="7632848" cy="3672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spc="40" baseline="0">
                <a:solidFill>
                  <a:srgbClr val="271D6C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39502"/>
            <a:ext cx="7632848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spc="60" baseline="0">
                <a:solidFill>
                  <a:srgbClr val="00A1CD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 1 regel</a:t>
            </a:r>
          </a:p>
        </p:txBody>
      </p:sp>
    </p:spTree>
    <p:extLst>
      <p:ext uri="{BB962C8B-B14F-4D97-AF65-F5344CB8AC3E}">
        <p14:creationId xmlns:p14="http://schemas.microsoft.com/office/powerpoint/2010/main" val="221898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 userDrawn="1"/>
        </p:nvSpPr>
        <p:spPr>
          <a:xfrm>
            <a:off x="-3398" y="0"/>
            <a:ext cx="9144000" cy="5143500"/>
          </a:xfrm>
          <a:prstGeom prst="rect">
            <a:avLst/>
          </a:prstGeom>
          <a:solidFill>
            <a:srgbClr val="00A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" name="Rechthoek 4"/>
          <p:cNvSpPr/>
          <p:nvPr userDrawn="1"/>
        </p:nvSpPr>
        <p:spPr>
          <a:xfrm>
            <a:off x="8890224" y="0"/>
            <a:ext cx="25377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4" y="4049744"/>
            <a:ext cx="589730" cy="546416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00494" y="4708252"/>
            <a:ext cx="589730" cy="324000"/>
          </a:xfrm>
          <a:prstGeom prst="rect">
            <a:avLst/>
          </a:prstGeom>
        </p:spPr>
        <p:txBody>
          <a:bodyPr/>
          <a:lstStyle/>
          <a:p>
            <a:pPr algn="ctr"/>
            <a:fld id="{845CA951-4815-4987-9CD6-BB5D6648C0B5}" type="slidenum">
              <a:rPr lang="nl-NL" sz="1200">
                <a:solidFill>
                  <a:schemeClr val="bg1"/>
                </a:solidFill>
              </a:rPr>
              <a:pPr algn="ctr"/>
              <a:t>‹nr.›</a:t>
            </a:fld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11560" y="2006575"/>
            <a:ext cx="7776863" cy="565175"/>
          </a:xfrm>
          <a:prstGeom prst="rect">
            <a:avLst/>
          </a:prstGeom>
        </p:spPr>
        <p:txBody>
          <a:bodyPr/>
          <a:lstStyle>
            <a:lvl1pPr algn="l">
              <a:defRPr lang="nl-NL" sz="3000" b="1" kern="1200" spc="6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sz="3000" b="1" dirty="0">
                <a:solidFill>
                  <a:schemeClr val="bg1"/>
                </a:solidFill>
              </a:rPr>
              <a:t>Hoofdstuk titel</a:t>
            </a:r>
          </a:p>
        </p:txBody>
      </p:sp>
    </p:spTree>
    <p:extLst>
      <p:ext uri="{BB962C8B-B14F-4D97-AF65-F5344CB8AC3E}">
        <p14:creationId xmlns:p14="http://schemas.microsoft.com/office/powerpoint/2010/main" val="26582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omming stre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03598"/>
            <a:ext cx="7632079" cy="3455715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─"/>
              <a:defRPr sz="2400" spc="40" baseline="0">
                <a:solidFill>
                  <a:srgbClr val="271D6C"/>
                </a:solidFill>
                <a:latin typeface="Calibri" pitchFamily="34" charset="0"/>
              </a:defRPr>
            </a:lvl1pPr>
            <a:lvl2pPr marL="742950" indent="-28575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2pPr>
            <a:lvl3pPr marL="11430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3pPr>
            <a:lvl4pPr marL="16002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4pPr>
            <a:lvl5pPr marL="20574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5pPr>
          </a:lstStyle>
          <a:p>
            <a:pPr lvl="0"/>
            <a:r>
              <a:rPr lang="nl-NL" sz="2400" dirty="0">
                <a:solidFill>
                  <a:srgbClr val="271D6C"/>
                </a:solidFill>
              </a:rPr>
              <a:t>Opsomming tekst</a:t>
            </a:r>
          </a:p>
        </p:txBody>
      </p:sp>
      <p:sp>
        <p:nvSpPr>
          <p:cNvPr id="6" name="Tijdelijke aanduiding voor tekst 9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39502"/>
            <a:ext cx="7632848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spc="60" baseline="0">
                <a:solidFill>
                  <a:srgbClr val="00A1CD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23739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omming numm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03599"/>
            <a:ext cx="7632079" cy="3455714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 spc="40" baseline="0">
                <a:solidFill>
                  <a:srgbClr val="271D6C"/>
                </a:solidFill>
                <a:latin typeface="Calibri" pitchFamily="34" charset="0"/>
              </a:defRPr>
            </a:lvl1pPr>
            <a:lvl2pPr marL="742950" indent="-28575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2pPr>
            <a:lvl3pPr marL="11430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3pPr>
            <a:lvl4pPr marL="16002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4pPr>
            <a:lvl5pPr marL="2057400" indent="-228600">
              <a:buFont typeface="Calibri" pitchFamily="34" charset="0"/>
              <a:buChar char="-"/>
              <a:defRPr sz="2400" baseline="0">
                <a:solidFill>
                  <a:srgbClr val="271D6C"/>
                </a:solidFill>
                <a:latin typeface="Calibri" pitchFamily="34" charset="0"/>
              </a:defRPr>
            </a:lvl5pPr>
          </a:lstStyle>
          <a:p>
            <a:pPr lvl="0"/>
            <a:r>
              <a:rPr lang="nl-NL" sz="2400" dirty="0">
                <a:solidFill>
                  <a:srgbClr val="271D6C"/>
                </a:solidFill>
              </a:rPr>
              <a:t>Opsomming met nummering</a:t>
            </a:r>
          </a:p>
        </p:txBody>
      </p:sp>
      <p:sp>
        <p:nvSpPr>
          <p:cNvPr id="7" name="Tijdelijke aanduiding voor tekst 9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39502"/>
            <a:ext cx="7632848" cy="5760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 spc="60" baseline="0">
                <a:solidFill>
                  <a:srgbClr val="00A1CD"/>
                </a:solidFill>
                <a:latin typeface="Calibri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7612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5" name="Rechthoek 4"/>
          <p:cNvSpPr/>
          <p:nvPr userDrawn="1"/>
        </p:nvSpPr>
        <p:spPr>
          <a:xfrm>
            <a:off x="8890224" y="0"/>
            <a:ext cx="25377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4" y="4049744"/>
            <a:ext cx="589730" cy="546416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00494" y="4708252"/>
            <a:ext cx="589730" cy="32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06374"/>
            <a:ext cx="7715746" cy="936000"/>
          </a:xfrm>
          <a:prstGeom prst="rect">
            <a:avLst/>
          </a:prstGeom>
        </p:spPr>
        <p:txBody>
          <a:bodyPr/>
          <a:lstStyle>
            <a:lvl1pPr algn="l">
              <a:defRPr lang="nl-NL" sz="3000" b="1" kern="1200" spc="6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sz="3000" b="1" dirty="0">
                <a:solidFill>
                  <a:schemeClr val="bg1"/>
                </a:solidFill>
              </a:rPr>
              <a:t>Conclusies / trends / …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1214041"/>
            <a:ext cx="7704137" cy="3382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Calibri" pitchFamily="34" charset="0"/>
              <a:buChar char="─"/>
              <a:defRPr sz="2400" b="0">
                <a:solidFill>
                  <a:schemeClr val="bg1"/>
                </a:solidFill>
              </a:defRPr>
            </a:lvl1pPr>
            <a:lvl2pPr marL="457200" indent="0">
              <a:buFont typeface="Calibri" pitchFamily="34" charset="0"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 typeface="Calibri" pitchFamily="34" charset="0"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 typeface="Calibri" pitchFamily="34" charset="0"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 typeface="Calibri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Korte opsomming van conclusies</a:t>
            </a:r>
          </a:p>
        </p:txBody>
      </p:sp>
    </p:spTree>
    <p:extLst>
      <p:ext uri="{BB962C8B-B14F-4D97-AF65-F5344CB8AC3E}">
        <p14:creationId xmlns:p14="http://schemas.microsoft.com/office/powerpoint/2010/main" val="99636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8890224" y="0"/>
            <a:ext cx="25377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4" name="Rechthoek 13"/>
          <p:cNvSpPr/>
          <p:nvPr userDrawn="1"/>
        </p:nvSpPr>
        <p:spPr>
          <a:xfrm>
            <a:off x="8890224" y="0"/>
            <a:ext cx="253776" cy="5143500"/>
          </a:xfrm>
          <a:prstGeom prst="rect">
            <a:avLst/>
          </a:prstGeom>
          <a:solidFill>
            <a:srgbClr val="00A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00494" y="4708252"/>
            <a:ext cx="589730" cy="324000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271D6C"/>
                </a:solidFill>
              </a:defRPr>
            </a:lvl1pPr>
          </a:lstStyle>
          <a:p>
            <a:pPr algn="ctr"/>
            <a:fld id="{845CA951-4815-4987-9CD6-BB5D6648C0B5}" type="slidenum">
              <a:rPr lang="nl-NL" sz="1200" smtClean="0"/>
              <a:pPr algn="ctr"/>
              <a:t>‹nr.›</a:t>
            </a:fld>
            <a:endParaRPr lang="nl-NL" sz="1200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94" y="4049744"/>
            <a:ext cx="589730" cy="54641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5285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3" r:id="rId2"/>
    <p:sldLayoutId id="2147483660" r:id="rId3"/>
    <p:sldLayoutId id="2147483661" r:id="rId4"/>
    <p:sldLayoutId id="2147483665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55" r:id="rId11"/>
    <p:sldLayoutId id="2147483666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pp.dewolf@cbs.n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ctool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oi.org/10.1109/FMEC59375.2023.10306230" TargetMode="Externa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unstats.un.org/bigdata/task-teams/privacy/UN%20Handbook%20for%20Privacy-Preserving%20Techniques.pdf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49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668EC8-5556-9B57-8116-536C1F14D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10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22E99D-6260-C064-5511-67CB0B90B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Statistical Disclosure Control (SDC)</a:t>
            </a:r>
          </a:p>
          <a:p>
            <a:r>
              <a:rPr lang="en-US" sz="2000" dirty="0"/>
              <a:t>Applied to </a:t>
            </a:r>
            <a:r>
              <a:rPr lang="en-US" sz="2000" i="1" dirty="0"/>
              <a:t>statistical output</a:t>
            </a:r>
          </a:p>
          <a:p>
            <a:pPr lvl="1"/>
            <a:r>
              <a:rPr lang="en-US" sz="1800" dirty="0"/>
              <a:t>Microdata</a:t>
            </a:r>
          </a:p>
          <a:p>
            <a:pPr lvl="1"/>
            <a:r>
              <a:rPr lang="en-US" sz="1800" dirty="0"/>
              <a:t>Aggregated data (tables, …)</a:t>
            </a:r>
          </a:p>
          <a:p>
            <a:pPr lvl="1"/>
            <a:r>
              <a:rPr lang="en-US" sz="1800" dirty="0"/>
              <a:t>Models</a:t>
            </a:r>
            <a:endParaRPr lang="en-US" sz="2000" dirty="0"/>
          </a:p>
          <a:p>
            <a:pPr marL="0" indent="0">
              <a:buNone/>
            </a:pPr>
            <a:r>
              <a:rPr lang="en-US" b="1" dirty="0"/>
              <a:t>Privacy Preserving Techniques (PPT)</a:t>
            </a:r>
          </a:p>
          <a:p>
            <a:r>
              <a:rPr lang="en-US" sz="2000" dirty="0"/>
              <a:t>Applied to </a:t>
            </a:r>
            <a:r>
              <a:rPr lang="en-US" sz="2000" i="1" dirty="0"/>
              <a:t>data</a:t>
            </a:r>
          </a:p>
          <a:p>
            <a:pPr lvl="1"/>
            <a:r>
              <a:rPr lang="en-US" sz="1800" dirty="0"/>
              <a:t>Sharing data</a:t>
            </a:r>
          </a:p>
          <a:p>
            <a:pPr lvl="1"/>
            <a:r>
              <a:rPr lang="en-US" sz="1800" dirty="0"/>
              <a:t>Storing data</a:t>
            </a:r>
          </a:p>
          <a:p>
            <a:pPr lvl="1"/>
            <a:r>
              <a:rPr lang="en-US" sz="1800" dirty="0"/>
              <a:t>Working with data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7DDF0E-F5FD-D915-8F68-A5D8E4135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BF54250-7F7F-DE9A-81AB-68DC76439D29}"/>
              </a:ext>
            </a:extLst>
          </p:cNvPr>
          <p:cNvSpPr txBox="1"/>
          <p:nvPr/>
        </p:nvSpPr>
        <p:spPr>
          <a:xfrm>
            <a:off x="4294339" y="3939902"/>
            <a:ext cx="367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PET: Privacy </a:t>
            </a:r>
            <a:r>
              <a:rPr lang="nl-NL" b="1" dirty="0" err="1"/>
              <a:t>Enhancing</a:t>
            </a:r>
            <a:r>
              <a:rPr lang="nl-NL" b="1" dirty="0"/>
              <a:t> Technologies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8D6F5F22-C778-E6FD-BD84-C45915687C83}"/>
              </a:ext>
            </a:extLst>
          </p:cNvPr>
          <p:cNvSpPr/>
          <p:nvPr/>
        </p:nvSpPr>
        <p:spPr>
          <a:xfrm>
            <a:off x="5205743" y="1423836"/>
            <a:ext cx="1231271" cy="2441993"/>
          </a:xfrm>
          <a:custGeom>
            <a:avLst/>
            <a:gdLst>
              <a:gd name="connsiteX0" fmla="*/ 0 w 1249378"/>
              <a:gd name="connsiteY0" fmla="*/ 42933 h 2442102"/>
              <a:gd name="connsiteX1" fmla="*/ 1004934 w 1249378"/>
              <a:gd name="connsiteY1" fmla="*/ 323591 h 2442102"/>
              <a:gd name="connsiteX2" fmla="*/ 1249378 w 1249378"/>
              <a:gd name="connsiteY2" fmla="*/ 2442102 h 2442102"/>
              <a:gd name="connsiteX3" fmla="*/ 1249378 w 1249378"/>
              <a:gd name="connsiteY3" fmla="*/ 2442102 h 2442102"/>
              <a:gd name="connsiteX0" fmla="*/ 0 w 1231271"/>
              <a:gd name="connsiteY0" fmla="*/ 34678 h 2470061"/>
              <a:gd name="connsiteX1" fmla="*/ 986827 w 1231271"/>
              <a:gd name="connsiteY1" fmla="*/ 351550 h 2470061"/>
              <a:gd name="connsiteX2" fmla="*/ 1231271 w 1231271"/>
              <a:gd name="connsiteY2" fmla="*/ 2470061 h 2470061"/>
              <a:gd name="connsiteX3" fmla="*/ 1231271 w 1231271"/>
              <a:gd name="connsiteY3" fmla="*/ 2470061 h 2470061"/>
              <a:gd name="connsiteX0" fmla="*/ 0 w 1231271"/>
              <a:gd name="connsiteY0" fmla="*/ 6610 h 2441993"/>
              <a:gd name="connsiteX1" fmla="*/ 986827 w 1231271"/>
              <a:gd name="connsiteY1" fmla="*/ 323482 h 2441993"/>
              <a:gd name="connsiteX2" fmla="*/ 1231271 w 1231271"/>
              <a:gd name="connsiteY2" fmla="*/ 2441993 h 2441993"/>
              <a:gd name="connsiteX3" fmla="*/ 1231271 w 1231271"/>
              <a:gd name="connsiteY3" fmla="*/ 2441993 h 244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271" h="2441993">
                <a:moveTo>
                  <a:pt x="0" y="6610"/>
                </a:moveTo>
                <a:cubicBezTo>
                  <a:pt x="407405" y="10382"/>
                  <a:pt x="781615" y="-82415"/>
                  <a:pt x="986827" y="323482"/>
                </a:cubicBezTo>
                <a:cubicBezTo>
                  <a:pt x="1192039" y="729379"/>
                  <a:pt x="1231271" y="2441993"/>
                  <a:pt x="1231271" y="2441993"/>
                </a:cubicBezTo>
                <a:lnTo>
                  <a:pt x="1231271" y="2441993"/>
                </a:lnTo>
              </a:path>
            </a:pathLst>
          </a:custGeom>
          <a:noFill/>
          <a:ln>
            <a:head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672D22A-D45C-C4FC-627D-C5B9D14C26B8}"/>
              </a:ext>
            </a:extLst>
          </p:cNvPr>
          <p:cNvSpPr/>
          <p:nvPr/>
        </p:nvSpPr>
        <p:spPr>
          <a:xfrm>
            <a:off x="5355124" y="3238737"/>
            <a:ext cx="932507" cy="627092"/>
          </a:xfrm>
          <a:custGeom>
            <a:avLst/>
            <a:gdLst>
              <a:gd name="connsiteX0" fmla="*/ 0 w 932507"/>
              <a:gd name="connsiteY0" fmla="*/ 15717 h 631353"/>
              <a:gd name="connsiteX1" fmla="*/ 552261 w 932507"/>
              <a:gd name="connsiteY1" fmla="*/ 79091 h 631353"/>
              <a:gd name="connsiteX2" fmla="*/ 932507 w 932507"/>
              <a:gd name="connsiteY2" fmla="*/ 631353 h 631353"/>
              <a:gd name="connsiteX3" fmla="*/ 932507 w 932507"/>
              <a:gd name="connsiteY3" fmla="*/ 631353 h 631353"/>
              <a:gd name="connsiteX4" fmla="*/ 932507 w 932507"/>
              <a:gd name="connsiteY4" fmla="*/ 631353 h 631353"/>
              <a:gd name="connsiteX0" fmla="*/ 0 w 932507"/>
              <a:gd name="connsiteY0" fmla="*/ 6085 h 621721"/>
              <a:gd name="connsiteX1" fmla="*/ 588475 w 932507"/>
              <a:gd name="connsiteY1" fmla="*/ 114726 h 621721"/>
              <a:gd name="connsiteX2" fmla="*/ 932507 w 932507"/>
              <a:gd name="connsiteY2" fmla="*/ 621721 h 621721"/>
              <a:gd name="connsiteX3" fmla="*/ 932507 w 932507"/>
              <a:gd name="connsiteY3" fmla="*/ 621721 h 621721"/>
              <a:gd name="connsiteX4" fmla="*/ 932507 w 932507"/>
              <a:gd name="connsiteY4" fmla="*/ 621721 h 621721"/>
              <a:gd name="connsiteX0" fmla="*/ 0 w 932507"/>
              <a:gd name="connsiteY0" fmla="*/ 11456 h 627092"/>
              <a:gd name="connsiteX1" fmla="*/ 588475 w 932507"/>
              <a:gd name="connsiteY1" fmla="*/ 120097 h 627092"/>
              <a:gd name="connsiteX2" fmla="*/ 932507 w 932507"/>
              <a:gd name="connsiteY2" fmla="*/ 627092 h 627092"/>
              <a:gd name="connsiteX3" fmla="*/ 932507 w 932507"/>
              <a:gd name="connsiteY3" fmla="*/ 627092 h 627092"/>
              <a:gd name="connsiteX4" fmla="*/ 932507 w 932507"/>
              <a:gd name="connsiteY4" fmla="*/ 627092 h 62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507" h="627092">
                <a:moveTo>
                  <a:pt x="0" y="11456"/>
                </a:moveTo>
                <a:cubicBezTo>
                  <a:pt x="198421" y="-8160"/>
                  <a:pt x="360630" y="-18723"/>
                  <a:pt x="588475" y="120097"/>
                </a:cubicBezTo>
                <a:cubicBezTo>
                  <a:pt x="816320" y="258917"/>
                  <a:pt x="932507" y="627092"/>
                  <a:pt x="932507" y="627092"/>
                </a:cubicBezTo>
                <a:lnTo>
                  <a:pt x="932507" y="627092"/>
                </a:lnTo>
                <a:lnTo>
                  <a:pt x="932507" y="627092"/>
                </a:lnTo>
              </a:path>
            </a:pathLst>
          </a:custGeom>
          <a:noFill/>
          <a:ln>
            <a:head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68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2C885A3-6452-FD80-BE06-0EFB5789D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11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0E627D-9AB2-C423-C500-EB74CFC1E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Framework: five safes (ONS, 2003)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Trained and authorized users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Approved projects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Secure environment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Protected data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Screened and approved output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E173A6C-27AD-A9E5-5868-3D3A60B41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77FD2D-ACCD-9163-99D0-3AE8DF199F4F}"/>
              </a:ext>
            </a:extLst>
          </p:cNvPr>
          <p:cNvSpPr/>
          <p:nvPr/>
        </p:nvSpPr>
        <p:spPr>
          <a:xfrm>
            <a:off x="5184464" y="1300869"/>
            <a:ext cx="3171911" cy="317046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3B04279-00D9-35BA-5082-A170FDD2A0AA}"/>
              </a:ext>
            </a:extLst>
          </p:cNvPr>
          <p:cNvSpPr txBox="1"/>
          <p:nvPr/>
        </p:nvSpPr>
        <p:spPr>
          <a:xfrm>
            <a:off x="7184526" y="4597633"/>
            <a:ext cx="10772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Safe settings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DD25BCCF-E801-3906-BD67-C6C0B6AAC0E3}"/>
              </a:ext>
            </a:extLst>
          </p:cNvPr>
          <p:cNvSpPr txBox="1"/>
          <p:nvPr/>
        </p:nvSpPr>
        <p:spPr>
          <a:xfrm>
            <a:off x="5406768" y="4599007"/>
            <a:ext cx="8244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Safe data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8CD49C20-5408-B070-0F17-61CB44C18B52}"/>
              </a:ext>
            </a:extLst>
          </p:cNvPr>
          <p:cNvSpPr txBox="1"/>
          <p:nvPr/>
        </p:nvSpPr>
        <p:spPr>
          <a:xfrm>
            <a:off x="4776624" y="2865215"/>
            <a:ext cx="9445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Safe output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8489B0-FE51-EE97-5987-EFF80B1F4EBB}"/>
              </a:ext>
            </a:extLst>
          </p:cNvPr>
          <p:cNvSpPr txBox="1"/>
          <p:nvPr/>
        </p:nvSpPr>
        <p:spPr>
          <a:xfrm>
            <a:off x="6270896" y="1796180"/>
            <a:ext cx="9990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Safe people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3C8FF63E-4A34-2862-9DDB-696E9A59D1A1}"/>
              </a:ext>
            </a:extLst>
          </p:cNvPr>
          <p:cNvGrpSpPr/>
          <p:nvPr/>
        </p:nvGrpSpPr>
        <p:grpSpPr>
          <a:xfrm>
            <a:off x="6294633" y="825300"/>
            <a:ext cx="951573" cy="951139"/>
            <a:chOff x="9443039" y="1968422"/>
            <a:chExt cx="1080000" cy="1080000"/>
          </a:xfrm>
        </p:grpSpPr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753579B2-E0AA-94E3-6C2D-06CB331E0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3039" y="1968422"/>
              <a:ext cx="1080000" cy="108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Afbeelding 47">
              <a:extLst>
                <a:ext uri="{FF2B5EF4-FFF2-40B4-BE49-F238E27FC236}">
                  <a16:creationId xmlns:a16="http://schemas.microsoft.com/office/drawing/2014/main" id="{68B1F858-27F3-5D43-DD65-0CCD9C8FB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68039" y="2193422"/>
              <a:ext cx="630000" cy="630000"/>
            </a:xfrm>
            <a:prstGeom prst="rect">
              <a:avLst/>
            </a:prstGeom>
          </p:spPr>
        </p:pic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EBC4EB55-A98D-830E-9C4A-47AC8A166847}"/>
              </a:ext>
            </a:extLst>
          </p:cNvPr>
          <p:cNvGrpSpPr/>
          <p:nvPr/>
        </p:nvGrpSpPr>
        <p:grpSpPr>
          <a:xfrm>
            <a:off x="7247362" y="3619269"/>
            <a:ext cx="951573" cy="951139"/>
            <a:chOff x="9201346" y="1482109"/>
            <a:chExt cx="1080000" cy="1080000"/>
          </a:xfrm>
        </p:grpSpPr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D4AAC6CC-C361-2B07-B8FE-A028AB60E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1346" y="1482109"/>
              <a:ext cx="1080000" cy="108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Afbeelding 45">
              <a:extLst>
                <a:ext uri="{FF2B5EF4-FFF2-40B4-BE49-F238E27FC236}">
                  <a16:creationId xmlns:a16="http://schemas.microsoft.com/office/drawing/2014/main" id="{031B5B4F-A4D8-2525-96EA-9FD0E37F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85228" y="1765991"/>
              <a:ext cx="512236" cy="512236"/>
            </a:xfrm>
            <a:prstGeom prst="rect">
              <a:avLst/>
            </a:prstGeom>
          </p:spPr>
        </p:pic>
      </p:grpSp>
      <p:grpSp>
        <p:nvGrpSpPr>
          <p:cNvPr id="35" name="Groep 34">
            <a:extLst>
              <a:ext uri="{FF2B5EF4-FFF2-40B4-BE49-F238E27FC236}">
                <a16:creationId xmlns:a16="http://schemas.microsoft.com/office/drawing/2014/main" id="{6A7EE16D-F3B8-3E32-3A19-4B3D65857118}"/>
              </a:ext>
            </a:extLst>
          </p:cNvPr>
          <p:cNvGrpSpPr/>
          <p:nvPr/>
        </p:nvGrpSpPr>
        <p:grpSpPr>
          <a:xfrm>
            <a:off x="5343226" y="3619269"/>
            <a:ext cx="951573" cy="951139"/>
            <a:chOff x="8820619" y="2543175"/>
            <a:chExt cx="1080000" cy="1080000"/>
          </a:xfrm>
        </p:grpSpPr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3BCD3C89-6811-4D6A-7439-B0AFE9DA9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0619" y="254317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" name="Afbeelding 43">
              <a:extLst>
                <a:ext uri="{FF2B5EF4-FFF2-40B4-BE49-F238E27FC236}">
                  <a16:creationId xmlns:a16="http://schemas.microsoft.com/office/drawing/2014/main" id="{81695C9A-D69B-B6A0-ABC4-4697B66F6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45619" y="2768175"/>
              <a:ext cx="630000" cy="630000"/>
            </a:xfrm>
            <a:prstGeom prst="rect">
              <a:avLst/>
            </a:prstGeom>
          </p:spPr>
        </p:pic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51BE7E5E-8325-2911-2B1A-A3FFC191630E}"/>
              </a:ext>
            </a:extLst>
          </p:cNvPr>
          <p:cNvGrpSpPr/>
          <p:nvPr/>
        </p:nvGrpSpPr>
        <p:grpSpPr>
          <a:xfrm>
            <a:off x="4769026" y="1902425"/>
            <a:ext cx="951573" cy="951139"/>
            <a:chOff x="8825527" y="2627881"/>
            <a:chExt cx="1080000" cy="1080000"/>
          </a:xfrm>
        </p:grpSpPr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9BF34963-FCA7-A7AE-DDE2-1E77CF678E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5527" y="2627881"/>
              <a:ext cx="1080000" cy="108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A025D0CD-E175-48C0-45FC-2F081B10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59763" y="2815937"/>
              <a:ext cx="630000" cy="630000"/>
            </a:xfrm>
            <a:prstGeom prst="rect">
              <a:avLst/>
            </a:prstGeom>
          </p:spPr>
        </p:pic>
      </p:grpSp>
      <p:sp>
        <p:nvSpPr>
          <p:cNvPr id="37" name="Tekstvak 36">
            <a:extLst>
              <a:ext uri="{FF2B5EF4-FFF2-40B4-BE49-F238E27FC236}">
                <a16:creationId xmlns:a16="http://schemas.microsoft.com/office/drawing/2014/main" id="{CF971954-A6BE-88DB-A7A5-02D32FAF4C7D}"/>
              </a:ext>
            </a:extLst>
          </p:cNvPr>
          <p:cNvSpPr txBox="1"/>
          <p:nvPr/>
        </p:nvSpPr>
        <p:spPr>
          <a:xfrm>
            <a:off x="7783143" y="2865216"/>
            <a:ext cx="103732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Safe projects</a:t>
            </a:r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C2EC69F4-A42F-7F3C-785C-9EDA3FEA706A}"/>
              </a:ext>
            </a:extLst>
          </p:cNvPr>
          <p:cNvGrpSpPr/>
          <p:nvPr/>
        </p:nvGrpSpPr>
        <p:grpSpPr>
          <a:xfrm>
            <a:off x="7812642" y="1902425"/>
            <a:ext cx="951573" cy="951139"/>
            <a:chOff x="8783782" y="1099126"/>
            <a:chExt cx="1080000" cy="1080000"/>
          </a:xfrm>
        </p:grpSpPr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4D84FC10-E902-1075-1936-2CFEEB63C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3782" y="109912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Afbeelding 39">
              <a:extLst>
                <a:ext uri="{FF2B5EF4-FFF2-40B4-BE49-F238E27FC236}">
                  <a16:creationId xmlns:a16="http://schemas.microsoft.com/office/drawing/2014/main" id="{52E6F74B-90F3-10CA-515C-8B36624F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08782" y="1324126"/>
              <a:ext cx="630000" cy="6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4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B498D75-B6E6-F783-0862-AD5870E56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12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CF5C70-02FE-12BE-CA26-D85D70635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Providing (access to) data</a:t>
            </a:r>
          </a:p>
          <a:p>
            <a:pPr marL="0" indent="0">
              <a:buNone/>
            </a:pPr>
            <a:r>
              <a:rPr lang="en-US" dirty="0"/>
              <a:t>Working with data</a:t>
            </a:r>
          </a:p>
          <a:p>
            <a:pPr marL="0" indent="0">
              <a:buNone/>
            </a:pPr>
            <a:r>
              <a:rPr lang="en-US" dirty="0"/>
              <a:t>Publishing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95990CF-92B1-87BD-1C53-9F9761300A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BC075A7-B399-7D9F-6293-B0B46B20A20B}"/>
              </a:ext>
            </a:extLst>
          </p:cNvPr>
          <p:cNvSpPr txBox="1"/>
          <p:nvPr/>
        </p:nvSpPr>
        <p:spPr>
          <a:xfrm>
            <a:off x="5163986" y="3291830"/>
            <a:ext cx="3296446" cy="134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spc="40" dirty="0">
                <a:solidFill>
                  <a:srgbClr val="271D6C"/>
                </a:solidFill>
                <a:latin typeface="Calibri" pitchFamily="34" charset="0"/>
              </a:rPr>
              <a:t>In a “safe” way</a:t>
            </a:r>
          </a:p>
          <a:p>
            <a:pPr>
              <a:spcBef>
                <a:spcPct val="20000"/>
              </a:spcBef>
            </a:pPr>
            <a:r>
              <a:rPr lang="en-US" sz="2400" spc="40" dirty="0">
                <a:solidFill>
                  <a:srgbClr val="271D6C"/>
                </a:solidFill>
                <a:latin typeface="Calibri" pitchFamily="34" charset="0"/>
              </a:rPr>
              <a:t>With sufficient “utility”</a:t>
            </a:r>
          </a:p>
          <a:p>
            <a:pPr>
              <a:spcBef>
                <a:spcPct val="20000"/>
              </a:spcBef>
            </a:pPr>
            <a:r>
              <a:rPr lang="en-US" sz="2400" spc="40" dirty="0">
                <a:solidFill>
                  <a:srgbClr val="271D6C"/>
                </a:solidFill>
                <a:latin typeface="Calibri" pitchFamily="34" charset="0"/>
              </a:rPr>
              <a:t>Within legal system</a:t>
            </a:r>
          </a:p>
        </p:txBody>
      </p:sp>
      <p:pic>
        <p:nvPicPr>
          <p:cNvPr id="8" name="Afbeelding 7" descr="Afbeelding met kleding, illustratie, tekenfilm, tekening&#10;&#10;Door AI gegenereerde inhoud is mogelijk onjuist.">
            <a:extLst>
              <a:ext uri="{FF2B5EF4-FFF2-40B4-BE49-F238E27FC236}">
                <a16:creationId xmlns:a16="http://schemas.microsoft.com/office/drawing/2014/main" id="{B16A2C61-7E2C-2B63-DAF1-D1C9581379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88" y="1669181"/>
            <a:ext cx="2990132" cy="29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13</a:t>
            </a:fld>
            <a:endParaRPr lang="en-US" sz="120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5" name="Rechthoek 4"/>
          <p:cNvSpPr/>
          <p:nvPr/>
        </p:nvSpPr>
        <p:spPr>
          <a:xfrm>
            <a:off x="1443123" y="1383626"/>
            <a:ext cx="5544616" cy="1080120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271D6C"/>
                </a:solidFill>
              </a:rPr>
              <a:t>any</a:t>
            </a:r>
            <a:r>
              <a:rPr lang="en-US" dirty="0">
                <a:solidFill>
                  <a:srgbClr val="271D6C"/>
                </a:solidFill>
              </a:rPr>
              <a:t> provision of </a:t>
            </a:r>
            <a:r>
              <a:rPr lang="en-US" i="1" dirty="0">
                <a:solidFill>
                  <a:srgbClr val="271D6C"/>
                </a:solidFill>
              </a:rPr>
              <a:t>useful</a:t>
            </a:r>
            <a:r>
              <a:rPr lang="en-US" dirty="0">
                <a:solidFill>
                  <a:srgbClr val="271D6C"/>
                </a:solidFill>
              </a:rPr>
              <a:t> statistical information </a:t>
            </a:r>
            <a:r>
              <a:rPr lang="en-US" i="1" dirty="0">
                <a:solidFill>
                  <a:srgbClr val="271D6C"/>
                </a:solidFill>
              </a:rPr>
              <a:t>necessarily</a:t>
            </a:r>
            <a:r>
              <a:rPr lang="en-US" dirty="0">
                <a:solidFill>
                  <a:srgbClr val="271D6C"/>
                </a:solidFill>
              </a:rPr>
              <a:t> entails a </a:t>
            </a:r>
            <a:r>
              <a:rPr lang="en-US" i="1" dirty="0">
                <a:solidFill>
                  <a:srgbClr val="271D6C"/>
                </a:solidFill>
              </a:rPr>
              <a:t>nonzero</a:t>
            </a:r>
            <a:r>
              <a:rPr lang="en-US" dirty="0">
                <a:solidFill>
                  <a:srgbClr val="271D6C"/>
                </a:solidFill>
              </a:rPr>
              <a:t> trailing </a:t>
            </a:r>
            <a:r>
              <a:rPr lang="en-US" i="1" dirty="0">
                <a:solidFill>
                  <a:srgbClr val="271D6C"/>
                </a:solidFill>
              </a:rPr>
              <a:t>risk</a:t>
            </a:r>
            <a:r>
              <a:rPr lang="en-US" dirty="0">
                <a:solidFill>
                  <a:srgbClr val="271D6C"/>
                </a:solidFill>
              </a:rPr>
              <a:t> </a:t>
            </a:r>
            <a:r>
              <a:rPr lang="en-US" i="1" dirty="0">
                <a:solidFill>
                  <a:srgbClr val="271D6C"/>
                </a:solidFill>
              </a:rPr>
              <a:t>of</a:t>
            </a:r>
            <a:r>
              <a:rPr lang="en-US" dirty="0">
                <a:solidFill>
                  <a:srgbClr val="271D6C"/>
                </a:solidFill>
              </a:rPr>
              <a:t> </a:t>
            </a:r>
            <a:r>
              <a:rPr lang="en-US" i="1" dirty="0">
                <a:solidFill>
                  <a:srgbClr val="271D6C"/>
                </a:solidFill>
              </a:rPr>
              <a:t>disclosing information </a:t>
            </a:r>
            <a:r>
              <a:rPr lang="en-US" dirty="0">
                <a:solidFill>
                  <a:srgbClr val="271D6C"/>
                </a:solidFill>
              </a:rPr>
              <a:t>on some individuals</a:t>
            </a:r>
          </a:p>
        </p:txBody>
      </p:sp>
      <p:grpSp>
        <p:nvGrpSpPr>
          <p:cNvPr id="6" name="Groep 5"/>
          <p:cNvGrpSpPr/>
          <p:nvPr/>
        </p:nvGrpSpPr>
        <p:grpSpPr>
          <a:xfrm>
            <a:off x="2276004" y="3583434"/>
            <a:ext cx="2171700" cy="228600"/>
            <a:chOff x="2708052" y="5291857"/>
            <a:chExt cx="2171700" cy="2286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2708052" y="5520457"/>
              <a:ext cx="217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2822352" y="5291857"/>
              <a:ext cx="194468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</a:rPr>
                <a:t>Maximum tolerable risk</a:t>
              </a:r>
              <a:endParaRPr kumimoji="0" lang="en-US" sz="32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2205616" y="4144964"/>
            <a:ext cx="855663" cy="342900"/>
            <a:chOff x="2742172" y="5749057"/>
            <a:chExt cx="855663" cy="342900"/>
          </a:xfrm>
        </p:grpSpPr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2822352" y="5977657"/>
              <a:ext cx="114300" cy="1143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2742172" y="5749057"/>
              <a:ext cx="855663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</a:rPr>
                <a:t>No data</a:t>
              </a:r>
              <a:endParaRPr kumimoji="0" lang="en-US" sz="32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666156" y="2687049"/>
            <a:ext cx="1098550" cy="342900"/>
            <a:chOff x="4193952" y="5063257"/>
            <a:chExt cx="1098550" cy="342900"/>
          </a:xfrm>
        </p:grpSpPr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4536852" y="5291857"/>
              <a:ext cx="114300" cy="1143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4193952" y="5063257"/>
              <a:ext cx="1098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</a:rPr>
                <a:t>Original data</a:t>
              </a:r>
              <a:endParaRPr kumimoji="0" lang="en-US" sz="32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3304704" y="3926334"/>
            <a:ext cx="1339850" cy="342900"/>
            <a:chOff x="3736752" y="5634757"/>
            <a:chExt cx="1339850" cy="342900"/>
          </a:xfrm>
        </p:grpSpPr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3736752" y="5749057"/>
              <a:ext cx="13398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0" cap="none" spc="0" normalizeH="0" baseline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</a:rPr>
                <a:t>Released data</a:t>
              </a:r>
              <a:endParaRPr kumimoji="0" lang="en-US" sz="32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4079652" y="5634757"/>
              <a:ext cx="114300" cy="11430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8" name="Groep 17"/>
          <p:cNvGrpSpPr/>
          <p:nvPr/>
        </p:nvGrpSpPr>
        <p:grpSpPr>
          <a:xfrm>
            <a:off x="1907704" y="2427734"/>
            <a:ext cx="2654300" cy="2389187"/>
            <a:chOff x="2339752" y="4136157"/>
            <a:chExt cx="2654300" cy="2389187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2708052" y="6206257"/>
              <a:ext cx="2286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 rot="16200000">
              <a:off x="1595215" y="4880694"/>
              <a:ext cx="17653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</a:rPr>
                <a:t>Disclosure risk</a:t>
              </a:r>
              <a:endParaRPr kumimoji="0" lang="en-US" sz="32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2708052" y="4377457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3204940" y="6296744"/>
              <a:ext cx="86518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charset="0"/>
                </a:rPr>
                <a:t>Data utility</a:t>
              </a:r>
              <a:endParaRPr kumimoji="0" lang="en-US" sz="3200" b="0" i="0" u="none" strike="noStrike" kern="0" cap="none" spc="0" normalizeH="0" baseline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23" name="Groep 22"/>
          <p:cNvGrpSpPr/>
          <p:nvPr/>
        </p:nvGrpSpPr>
        <p:grpSpPr>
          <a:xfrm>
            <a:off x="5508526" y="3380470"/>
            <a:ext cx="1588104" cy="674451"/>
            <a:chOff x="6084168" y="4356689"/>
            <a:chExt cx="1588104" cy="674451"/>
          </a:xfrm>
        </p:grpSpPr>
        <p:pic>
          <p:nvPicPr>
            <p:cNvPr id="24" name="Afbeelding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4401140"/>
              <a:ext cx="505873" cy="630000"/>
            </a:xfrm>
            <a:prstGeom prst="rect">
              <a:avLst/>
            </a:prstGeom>
          </p:spPr>
        </p:pic>
        <p:pic>
          <p:nvPicPr>
            <p:cNvPr id="25" name="Afbeelding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4356689"/>
              <a:ext cx="507984" cy="630000"/>
            </a:xfrm>
            <a:prstGeom prst="rect">
              <a:avLst/>
            </a:prstGeom>
          </p:spPr>
        </p:pic>
      </p:grpSp>
      <p:grpSp>
        <p:nvGrpSpPr>
          <p:cNvPr id="26" name="Groep 25"/>
          <p:cNvGrpSpPr/>
          <p:nvPr/>
        </p:nvGrpSpPr>
        <p:grpSpPr>
          <a:xfrm>
            <a:off x="5508526" y="3388885"/>
            <a:ext cx="1587707" cy="636101"/>
            <a:chOff x="6084168" y="4995789"/>
            <a:chExt cx="1587707" cy="636101"/>
          </a:xfrm>
        </p:grpSpPr>
        <p:pic>
          <p:nvPicPr>
            <p:cNvPr id="27" name="Afbeelding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002" y="5001890"/>
              <a:ext cx="505873" cy="630000"/>
            </a:xfrm>
            <a:prstGeom prst="rect">
              <a:avLst/>
            </a:prstGeom>
          </p:spPr>
        </p:pic>
        <p:pic>
          <p:nvPicPr>
            <p:cNvPr id="28" name="Afbeelding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4995789"/>
              <a:ext cx="507984" cy="630000"/>
            </a:xfrm>
            <a:prstGeom prst="rect">
              <a:avLst/>
            </a:prstGeom>
          </p:spPr>
        </p:pic>
      </p:grpSp>
      <p:grpSp>
        <p:nvGrpSpPr>
          <p:cNvPr id="29" name="Groep 28"/>
          <p:cNvGrpSpPr/>
          <p:nvPr/>
        </p:nvGrpSpPr>
        <p:grpSpPr>
          <a:xfrm>
            <a:off x="5508526" y="3385097"/>
            <a:ext cx="1587707" cy="631579"/>
            <a:chOff x="6084168" y="4361316"/>
            <a:chExt cx="1587707" cy="631579"/>
          </a:xfrm>
        </p:grpSpPr>
        <p:pic>
          <p:nvPicPr>
            <p:cNvPr id="30" name="Afbeelding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163891" y="4361316"/>
              <a:ext cx="507984" cy="630000"/>
            </a:xfrm>
            <a:prstGeom prst="rect">
              <a:avLst/>
            </a:prstGeom>
          </p:spPr>
        </p:pic>
        <p:pic>
          <p:nvPicPr>
            <p:cNvPr id="31" name="Afbeelding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084168" y="4362895"/>
              <a:ext cx="507984" cy="630000"/>
            </a:xfrm>
            <a:prstGeom prst="rect">
              <a:avLst/>
            </a:prstGeom>
          </p:spPr>
        </p:pic>
      </p:grpSp>
      <p:sp>
        <p:nvSpPr>
          <p:cNvPr id="32" name="Tekstvak 31"/>
          <p:cNvSpPr txBox="1"/>
          <p:nvPr/>
        </p:nvSpPr>
        <p:spPr>
          <a:xfrm>
            <a:off x="5385054" y="2992029"/>
            <a:ext cx="2094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Risk	 Utility</a:t>
            </a:r>
          </a:p>
        </p:txBody>
      </p:sp>
      <p:sp>
        <p:nvSpPr>
          <p:cNvPr id="33" name="Rechthoek 32"/>
          <p:cNvSpPr/>
          <p:nvPr/>
        </p:nvSpPr>
        <p:spPr>
          <a:xfrm>
            <a:off x="467544" y="883865"/>
            <a:ext cx="701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71D6C"/>
                </a:solidFill>
              </a:rPr>
              <a:t>controlling</a:t>
            </a:r>
            <a:r>
              <a:rPr lang="en-US" dirty="0">
                <a:solidFill>
                  <a:srgbClr val="271D6C"/>
                </a:solidFill>
              </a:rPr>
              <a:t> or </a:t>
            </a:r>
            <a:r>
              <a:rPr lang="en-US" i="1" dirty="0">
                <a:solidFill>
                  <a:srgbClr val="271D6C"/>
                </a:solidFill>
              </a:rPr>
              <a:t>limiting</a:t>
            </a:r>
            <a:r>
              <a:rPr lang="en-US" dirty="0">
                <a:solidFill>
                  <a:srgbClr val="271D6C"/>
                </a:solidFill>
              </a:rPr>
              <a:t> the risk of disclosure (not </a:t>
            </a:r>
            <a:r>
              <a:rPr lang="en-US" i="1" dirty="0">
                <a:solidFill>
                  <a:srgbClr val="271D6C"/>
                </a:solidFill>
              </a:rPr>
              <a:t>eliminating</a:t>
            </a:r>
            <a:r>
              <a:rPr lang="en-US" dirty="0">
                <a:solidFill>
                  <a:srgbClr val="271D6C"/>
                </a:solidFill>
              </a:rPr>
              <a:t> the risk)</a:t>
            </a:r>
          </a:p>
        </p:txBody>
      </p:sp>
    </p:spTree>
    <p:extLst>
      <p:ext uri="{BB962C8B-B14F-4D97-AF65-F5344CB8AC3E}">
        <p14:creationId xmlns:p14="http://schemas.microsoft.com/office/powerpoint/2010/main" val="13155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87E4BEF-1A2B-19D8-6AC2-FE6096597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14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67228C-3C01-EB75-60A9-D1D6DBD66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Risk of disclosure</a:t>
            </a:r>
          </a:p>
          <a:p>
            <a:r>
              <a:rPr lang="en-US" dirty="0"/>
              <a:t>Probability of disclosure</a:t>
            </a:r>
          </a:p>
          <a:p>
            <a:r>
              <a:rPr lang="en-US" dirty="0"/>
              <a:t>Impact of disclosure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78A48C-93DB-2274-08EA-6C566B0A6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6E76D35E-A909-72BE-4ADA-BBB2544AE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886954"/>
              </p:ext>
            </p:extLst>
          </p:nvPr>
        </p:nvGraphicFramePr>
        <p:xfrm>
          <a:off x="467544" y="2594714"/>
          <a:ext cx="7315200" cy="1633220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241743909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06352490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20494547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5135177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6365322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857487136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44914546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1714353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4899712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85885572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64592505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89596218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89832991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52196164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080801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 (Impact scale)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A8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8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6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44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22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5921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4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E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232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B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745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992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764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40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Disclosure Risk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82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0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BE3E3F3-21C7-375A-5F16-C30D4969B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15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5D7F553-DD85-9112-9FBD-DDD51EBA6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208143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Risk of disclosure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Disclosure scenarios (phishing, spontaneous recognition, …)</a:t>
            </a:r>
          </a:p>
          <a:p>
            <a:r>
              <a:rPr lang="en-US" dirty="0"/>
              <a:t>Risk models (k-anonymity, l-diversity, DP, …)</a:t>
            </a:r>
          </a:p>
          <a:p>
            <a:r>
              <a:rPr lang="en-US" dirty="0"/>
              <a:t>Risk measures (p%-rule, threshold rule, …)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B1A946-3290-7F79-8B2F-69591C06C0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161313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B48A792-64A3-251A-4217-E2ADBEE4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>
                <a:solidFill>
                  <a:schemeClr val="bg1"/>
                </a:solidFill>
              </a:rPr>
              <a:pPr algn="ctr"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F6F59F-9B89-262B-B564-79501430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Disclosure Control (SDC)</a:t>
            </a:r>
          </a:p>
        </p:txBody>
      </p:sp>
    </p:spTree>
    <p:extLst>
      <p:ext uri="{BB962C8B-B14F-4D97-AF65-F5344CB8AC3E}">
        <p14:creationId xmlns:p14="http://schemas.microsoft.com/office/powerpoint/2010/main" val="322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ep 26">
            <a:extLst>
              <a:ext uri="{FF2B5EF4-FFF2-40B4-BE49-F238E27FC236}">
                <a16:creationId xmlns:a16="http://schemas.microsoft.com/office/drawing/2014/main" id="{CF1CB5DF-0269-87B7-2DA1-97F086FD0943}"/>
              </a:ext>
            </a:extLst>
          </p:cNvPr>
          <p:cNvGrpSpPr/>
          <p:nvPr/>
        </p:nvGrpSpPr>
        <p:grpSpPr>
          <a:xfrm>
            <a:off x="3125527" y="2058795"/>
            <a:ext cx="1876100" cy="1910524"/>
            <a:chOff x="3125527" y="2058795"/>
            <a:chExt cx="1876100" cy="1910524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D02B28EC-DAE7-65F5-00A4-B4D87F05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7881">
              <a:off x="3125527" y="2058795"/>
              <a:ext cx="1876100" cy="1910524"/>
            </a:xfrm>
            <a:prstGeom prst="rect">
              <a:avLst/>
            </a:prstGeom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22E20C1B-02F0-EE95-A360-B6815A9C5F39}"/>
                </a:ext>
              </a:extLst>
            </p:cNvPr>
            <p:cNvSpPr txBox="1"/>
            <p:nvPr/>
          </p:nvSpPr>
          <p:spPr>
            <a:xfrm>
              <a:off x="3667533" y="2139702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SDC</a:t>
              </a:r>
            </a:p>
          </p:txBody>
        </p: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F166BA-F575-9863-ADF1-77B28F9B6B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17</a:t>
            </a:fld>
            <a:endParaRPr lang="en-US" sz="12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5B8A2B7-6A4C-157D-1CF2-57A9389C9C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SDC</a:t>
            </a:r>
          </a:p>
        </p:txBody>
      </p:sp>
      <p:sp>
        <p:nvSpPr>
          <p:cNvPr id="6" name="Lijnbijschrift 2 2 (geen rand) 10">
            <a:extLst>
              <a:ext uri="{FF2B5EF4-FFF2-40B4-BE49-F238E27FC236}">
                <a16:creationId xmlns:a16="http://schemas.microsoft.com/office/drawing/2014/main" id="{85692FA4-D4F9-828C-5E2B-7B47BC92331F}"/>
              </a:ext>
            </a:extLst>
          </p:cNvPr>
          <p:cNvSpPr/>
          <p:nvPr/>
        </p:nvSpPr>
        <p:spPr>
          <a:xfrm rot="827881">
            <a:off x="4707874" y="3945823"/>
            <a:ext cx="2628047" cy="249716"/>
          </a:xfrm>
          <a:prstGeom prst="callout2">
            <a:avLst>
              <a:gd name="adj1" fmla="val 45203"/>
              <a:gd name="adj2" fmla="val 1326"/>
              <a:gd name="adj3" fmla="val 22570"/>
              <a:gd name="adj4" fmla="val -16096"/>
              <a:gd name="adj5" fmla="val -70683"/>
              <a:gd name="adj6" fmla="val -295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Rules (legal requirements)</a:t>
            </a:r>
          </a:p>
        </p:txBody>
      </p:sp>
      <p:sp>
        <p:nvSpPr>
          <p:cNvPr id="7" name="Lijnbijschrift 2 2 (geen rand) 11">
            <a:extLst>
              <a:ext uri="{FF2B5EF4-FFF2-40B4-BE49-F238E27FC236}">
                <a16:creationId xmlns:a16="http://schemas.microsoft.com/office/drawing/2014/main" id="{C8A02709-6193-5C87-548F-F05209D3CFB2}"/>
              </a:ext>
            </a:extLst>
          </p:cNvPr>
          <p:cNvSpPr/>
          <p:nvPr/>
        </p:nvSpPr>
        <p:spPr>
          <a:xfrm rot="827881">
            <a:off x="5448051" y="3413868"/>
            <a:ext cx="2179066" cy="249716"/>
          </a:xfrm>
          <a:prstGeom prst="callout2">
            <a:avLst>
              <a:gd name="adj1" fmla="val 53234"/>
              <a:gd name="adj2" fmla="val 1306"/>
              <a:gd name="adj3" fmla="val 44606"/>
              <a:gd name="adj4" fmla="val -8455"/>
              <a:gd name="adj5" fmla="val 20687"/>
              <a:gd name="adj6" fmla="val -429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Criteria (parameters)</a:t>
            </a:r>
          </a:p>
        </p:txBody>
      </p:sp>
      <p:sp>
        <p:nvSpPr>
          <p:cNvPr id="8" name="Lijnbijschrift 2 2 (geen rand) 12">
            <a:extLst>
              <a:ext uri="{FF2B5EF4-FFF2-40B4-BE49-F238E27FC236}">
                <a16:creationId xmlns:a16="http://schemas.microsoft.com/office/drawing/2014/main" id="{FDBDCBC1-8883-88F1-10BE-E98DCA1716DA}"/>
              </a:ext>
            </a:extLst>
          </p:cNvPr>
          <p:cNvSpPr/>
          <p:nvPr/>
        </p:nvSpPr>
        <p:spPr>
          <a:xfrm rot="827881">
            <a:off x="5739051" y="2761148"/>
            <a:ext cx="2364179" cy="249716"/>
          </a:xfrm>
          <a:prstGeom prst="callout2">
            <a:avLst>
              <a:gd name="adj1" fmla="val 48952"/>
              <a:gd name="adj2" fmla="val 837"/>
              <a:gd name="adj3" fmla="val 37802"/>
              <a:gd name="adj4" fmla="val -14473"/>
              <a:gd name="adj5" fmla="val 122902"/>
              <a:gd name="adj6" fmla="val -372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Methods (suppression)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7D43B4AF-4B36-CE90-12B5-D901855291F3}"/>
              </a:ext>
            </a:extLst>
          </p:cNvPr>
          <p:cNvGrpSpPr/>
          <p:nvPr/>
        </p:nvGrpSpPr>
        <p:grpSpPr>
          <a:xfrm>
            <a:off x="-396552" y="2977445"/>
            <a:ext cx="3553646" cy="3554745"/>
            <a:chOff x="-396552" y="2977445"/>
            <a:chExt cx="3553646" cy="3554745"/>
          </a:xfrm>
        </p:grpSpPr>
        <p:pic>
          <p:nvPicPr>
            <p:cNvPr id="16" name="Afbeelding 15" descr="Afbeelding met planeet, Aarde, bol, Hemellichaam&#10;&#10;Automatisch gegenereerde beschrijving">
              <a:extLst>
                <a:ext uri="{FF2B5EF4-FFF2-40B4-BE49-F238E27FC236}">
                  <a16:creationId xmlns:a16="http://schemas.microsoft.com/office/drawing/2014/main" id="{694911F3-93CF-2516-8A5C-00EA8958B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6552" y="2978544"/>
              <a:ext cx="3553646" cy="3553646"/>
            </a:xfrm>
            <a:prstGeom prst="rect">
              <a:avLst/>
            </a:prstGeom>
          </p:spPr>
        </p:pic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338770C2-DBC1-4704-221A-B156AECBF59F}"/>
                </a:ext>
              </a:extLst>
            </p:cNvPr>
            <p:cNvSpPr txBox="1"/>
            <p:nvPr/>
          </p:nvSpPr>
          <p:spPr>
            <a:xfrm>
              <a:off x="503860" y="2977445"/>
              <a:ext cx="751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EAC8311A-13FB-BEF7-E53C-4FD0E47902E5}"/>
              </a:ext>
            </a:extLst>
          </p:cNvPr>
          <p:cNvGrpSpPr/>
          <p:nvPr/>
        </p:nvGrpSpPr>
        <p:grpSpPr>
          <a:xfrm>
            <a:off x="4956850" y="-210655"/>
            <a:ext cx="3638509" cy="3021431"/>
            <a:chOff x="4956850" y="-210655"/>
            <a:chExt cx="3638509" cy="3021431"/>
          </a:xfrm>
        </p:grpSpPr>
        <p:pic>
          <p:nvPicPr>
            <p:cNvPr id="20" name="Afbeelding 19" descr="Afbeelding met tekening, cirkel, clipart, Kinderkunst&#10;&#10;Automatisch gegenereerde beschrijving">
              <a:extLst>
                <a:ext uri="{FF2B5EF4-FFF2-40B4-BE49-F238E27FC236}">
                  <a16:creationId xmlns:a16="http://schemas.microsoft.com/office/drawing/2014/main" id="{C26CBA4F-9381-84FF-B4E3-557ABC9F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928" y="-210655"/>
              <a:ext cx="3021431" cy="3021431"/>
            </a:xfrm>
            <a:prstGeom prst="rect">
              <a:avLst/>
            </a:prstGeom>
          </p:spPr>
        </p:pic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6E035B7-DF8B-16F3-AB68-A239BC5E5A46}"/>
                </a:ext>
              </a:extLst>
            </p:cNvPr>
            <p:cNvSpPr txBox="1"/>
            <p:nvPr/>
          </p:nvSpPr>
          <p:spPr>
            <a:xfrm>
              <a:off x="4956850" y="742138"/>
              <a:ext cx="9857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Masked data</a:t>
              </a:r>
            </a:p>
          </p:txBody>
        </p: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A72EEE8E-330F-6E81-DF0D-33305E2AF484}"/>
              </a:ext>
            </a:extLst>
          </p:cNvPr>
          <p:cNvSpPr txBox="1"/>
          <p:nvPr/>
        </p:nvSpPr>
        <p:spPr>
          <a:xfrm>
            <a:off x="548641" y="1059582"/>
            <a:ext cx="2223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40" dirty="0">
                <a:solidFill>
                  <a:srgbClr val="271D6C"/>
                </a:solidFill>
                <a:latin typeface="Calibri" pitchFamily="34" charset="0"/>
              </a:rPr>
              <a:t>3-stages rocket</a:t>
            </a:r>
          </a:p>
        </p:txBody>
      </p:sp>
    </p:spTree>
    <p:extLst>
      <p:ext uri="{BB962C8B-B14F-4D97-AF65-F5344CB8AC3E}">
        <p14:creationId xmlns:p14="http://schemas.microsoft.com/office/powerpoint/2010/main" val="300086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18</a:t>
            </a:fld>
            <a:endParaRPr lang="en-US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Statistical output:</a:t>
            </a:r>
          </a:p>
          <a:p>
            <a:endParaRPr lang="en-US" dirty="0"/>
          </a:p>
          <a:p>
            <a:r>
              <a:rPr lang="en-US" b="1" dirty="0"/>
              <a:t>Microdata</a:t>
            </a:r>
            <a:r>
              <a:rPr lang="en-US" dirty="0"/>
              <a:t> (PUF, SUF, </a:t>
            </a:r>
            <a:r>
              <a:rPr lang="en-US" dirty="0" err="1"/>
              <a:t>ScUF</a:t>
            </a:r>
            <a:r>
              <a:rPr lang="en-US" dirty="0"/>
              <a:t>)</a:t>
            </a:r>
          </a:p>
          <a:p>
            <a:r>
              <a:rPr lang="en-US" b="1" dirty="0"/>
              <a:t>Aggregated data </a:t>
            </a:r>
            <a:r>
              <a:rPr lang="en-US" dirty="0"/>
              <a:t>(tabulated data, </a:t>
            </a:r>
            <a:r>
              <a:rPr lang="en-US" dirty="0" err="1"/>
              <a:t>StatLine</a:t>
            </a:r>
            <a:r>
              <a:rPr lang="en-US" dirty="0"/>
              <a:t>)</a:t>
            </a:r>
          </a:p>
          <a:p>
            <a:r>
              <a:rPr lang="en-US" b="1" dirty="0"/>
              <a:t>Analysis results   </a:t>
            </a:r>
            <a:r>
              <a:rPr lang="en-US" dirty="0"/>
              <a:t>(anything: models, </a:t>
            </a:r>
            <a:r>
              <a:rPr lang="en-US" dirty="0" err="1"/>
              <a:t>modelparameters</a:t>
            </a:r>
            <a:r>
              <a:rPr lang="en-US" dirty="0"/>
              <a:t>, 			       </a:t>
            </a:r>
            <a:r>
              <a:rPr lang="en-US" sz="700" dirty="0"/>
              <a:t> </a:t>
            </a:r>
            <a:r>
              <a:rPr lang="en-US" dirty="0" err="1"/>
              <a:t>visualisations</a:t>
            </a:r>
            <a:r>
              <a:rPr lang="en-US" dirty="0"/>
              <a:t>, networks, regression 			       parameters, tabulated data, …)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Statistical Disclosure Control (SDC)</a:t>
            </a:r>
          </a:p>
        </p:txBody>
      </p:sp>
    </p:spTree>
    <p:extLst>
      <p:ext uri="{BB962C8B-B14F-4D97-AF65-F5344CB8AC3E}">
        <p14:creationId xmlns:p14="http://schemas.microsoft.com/office/powerpoint/2010/main" val="183834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D33F32-6AC7-A676-36CB-281B6125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>
                <a:solidFill>
                  <a:schemeClr val="bg1"/>
                </a:solidFill>
              </a:rPr>
              <a:pPr algn="ctr"/>
              <a:t>19</a:t>
            </a:fld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06463BA-9681-5DEF-13B7-0EFA980D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60602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467544" y="987574"/>
            <a:ext cx="8064896" cy="40446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PhD in mathematical statistics (</a:t>
            </a:r>
            <a:r>
              <a:rPr lang="en-US" sz="2000" dirty="0" err="1"/>
              <a:t>TUDelft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1600" dirty="0"/>
              <a:t>(Estimating the extreme value index, tales of tails)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Methodologist since 1996, senior methodologist since 2018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1D6C"/>
                </a:solidFill>
              </a:rPr>
              <a:t>Coordinating CBS research theme </a:t>
            </a:r>
            <a:r>
              <a:rPr lang="en-US" sz="1800" i="1" dirty="0">
                <a:solidFill>
                  <a:srgbClr val="271D6C"/>
                </a:solidFill>
              </a:rPr>
              <a:t>Information security </a:t>
            </a:r>
            <a:r>
              <a:rPr lang="en-US" sz="1400" dirty="0">
                <a:solidFill>
                  <a:srgbClr val="271D6C"/>
                </a:solidFill>
              </a:rPr>
              <a:t>(PPT, SDC)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1D6C"/>
                </a:solidFill>
              </a:rPr>
              <a:t>Trainer (CBS, EMOS, ESTP, (inter)national)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1D6C"/>
                </a:solidFill>
              </a:rPr>
              <a:t>Project leader of several European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1D6C"/>
                </a:solidFill>
              </a:rPr>
              <a:t>Member of organizing committees of conferences and workshops on SDC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1D6C"/>
                </a:solidFill>
              </a:rPr>
              <a:t>Member of European Expert Group on SDC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Some personal background</a:t>
            </a:r>
          </a:p>
        </p:txBody>
      </p:sp>
      <p:pic>
        <p:nvPicPr>
          <p:cNvPr id="6" name="Picture 16" descr="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672" y="688914"/>
            <a:ext cx="1339838" cy="224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67494"/>
            <a:ext cx="1080120" cy="172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0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3E2A23-57A8-D441-42A0-5BDBE648D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20</a:t>
            </a:fld>
            <a:endParaRPr lang="nl-NL" sz="12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A33921B-38F2-908F-F44C-D829C7DAD6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sp>
        <p:nvSpPr>
          <p:cNvPr id="5" name="Rectangle 124">
            <a:extLst>
              <a:ext uri="{FF2B5EF4-FFF2-40B4-BE49-F238E27FC236}">
                <a16:creationId xmlns:a16="http://schemas.microsoft.com/office/drawing/2014/main" id="{F6D348CB-C469-5D0E-2091-3765C8B2C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34" y="2482541"/>
            <a:ext cx="5301579" cy="23436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graphicFrame>
        <p:nvGraphicFramePr>
          <p:cNvPr id="6" name="Group 324">
            <a:extLst>
              <a:ext uri="{FF2B5EF4-FFF2-40B4-BE49-F238E27FC236}">
                <a16:creationId xmlns:a16="http://schemas.microsoft.com/office/drawing/2014/main" id="{F59C26E9-B4C7-B5BA-3876-1458E0581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52138"/>
              </p:ext>
            </p:extLst>
          </p:nvPr>
        </p:nvGraphicFramePr>
        <p:xfrm>
          <a:off x="1403648" y="1347614"/>
          <a:ext cx="6184265" cy="2743200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1045695661"/>
                    </a:ext>
                  </a:extLst>
                </a:gridCol>
              </a:tblGrid>
              <a:tr h="21839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Soc. Sec. Nr.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Age class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Region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Education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Profession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Income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1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40-50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The Hague (large)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Higher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Police officer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39678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09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30-40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Urk (small)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Middle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Fisherman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7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50-60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Amsterdam (large)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Unknown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Mayor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20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20-30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Dordrecht (medium)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Lower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Plumber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45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60+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Staphorst (small)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Higher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Surgeon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95876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30-40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Woensdrecht (small)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Higher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IT consultant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44685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1927384129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60+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Rotterdam (large)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Unknown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Surgeon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99687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95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20-30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Borger (tiny)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Middle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Violin maker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133658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21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1927384131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Female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30-40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Utrecht (large)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Lower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House cleaner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Rectangle 129">
            <a:extLst>
              <a:ext uri="{FF2B5EF4-FFF2-40B4-BE49-F238E27FC236}">
                <a16:creationId xmlns:a16="http://schemas.microsoft.com/office/drawing/2014/main" id="{CE501778-A799-F26D-F9EC-BFEB28D0B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412" y="1350590"/>
            <a:ext cx="882688" cy="274022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8" name="Rectangle 130">
            <a:extLst>
              <a:ext uri="{FF2B5EF4-FFF2-40B4-BE49-F238E27FC236}">
                <a16:creationId xmlns:a16="http://schemas.microsoft.com/office/drawing/2014/main" id="{3BBEDC33-DC4F-54F7-B42C-CF786665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590" y="1347614"/>
            <a:ext cx="882688" cy="27432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 dirty="0"/>
          </a:p>
        </p:txBody>
      </p:sp>
      <p:sp>
        <p:nvSpPr>
          <p:cNvPr id="9" name="Rectangle 125">
            <a:extLst>
              <a:ext uri="{FF2B5EF4-FFF2-40B4-BE49-F238E27FC236}">
                <a16:creationId xmlns:a16="http://schemas.microsoft.com/office/drawing/2014/main" id="{E3B77130-FE70-4748-FDCF-596CCB3E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33" y="3163831"/>
            <a:ext cx="5301579" cy="23577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0" name="Rectangle 127">
            <a:extLst>
              <a:ext uri="{FF2B5EF4-FFF2-40B4-BE49-F238E27FC236}">
                <a16:creationId xmlns:a16="http://schemas.microsoft.com/office/drawing/2014/main" id="{8C5E0F9A-5EB4-1B33-F515-6F602F90F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35" y="2482541"/>
            <a:ext cx="5301578" cy="234361"/>
          </a:xfrm>
          <a:prstGeom prst="rect">
            <a:avLst/>
          </a:prstGeom>
          <a:solidFill>
            <a:schemeClr val="hlink">
              <a:alpha val="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1" name="Rectangle 128">
            <a:extLst>
              <a:ext uri="{FF2B5EF4-FFF2-40B4-BE49-F238E27FC236}">
                <a16:creationId xmlns:a16="http://schemas.microsoft.com/office/drawing/2014/main" id="{CF6DFA77-D9BB-0D77-130A-787624AB6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36" y="3184249"/>
            <a:ext cx="5301577" cy="215355"/>
          </a:xfrm>
          <a:prstGeom prst="rect">
            <a:avLst/>
          </a:prstGeom>
          <a:solidFill>
            <a:schemeClr val="hlink">
              <a:alpha val="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2" name="Rectangle 123">
            <a:extLst>
              <a:ext uri="{FF2B5EF4-FFF2-40B4-BE49-F238E27FC236}">
                <a16:creationId xmlns:a16="http://schemas.microsoft.com/office/drawing/2014/main" id="{10A5128B-A237-B5E3-662F-8C5E54035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35" y="2026166"/>
            <a:ext cx="5301578" cy="241487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3" name="Rectangle 126">
            <a:extLst>
              <a:ext uri="{FF2B5EF4-FFF2-40B4-BE49-F238E27FC236}">
                <a16:creationId xmlns:a16="http://schemas.microsoft.com/office/drawing/2014/main" id="{BD9462E2-F6AB-8B94-6890-92AA4AF05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336" y="2014250"/>
            <a:ext cx="5301577" cy="253403"/>
          </a:xfrm>
          <a:prstGeom prst="rect">
            <a:avLst/>
          </a:prstGeom>
          <a:solidFill>
            <a:schemeClr val="hlink">
              <a:alpha val="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400"/>
          </a:p>
        </p:txBody>
      </p:sp>
      <p:pic>
        <p:nvPicPr>
          <p:cNvPr id="14" name="Picture 3" descr="E:\Lezingen\Plaatjes\people-search.png">
            <a:extLst>
              <a:ext uri="{FF2B5EF4-FFF2-40B4-BE49-F238E27FC236}">
                <a16:creationId xmlns:a16="http://schemas.microsoft.com/office/drawing/2014/main" id="{15D51CBB-D084-ABD5-D8FF-3B352396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54349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31 L 2.22222E-6 2.59259E-6 C 0.00607 -0.0034 0.01337 -0.00556 0.0184 -0.01235 C 0.02257 -0.0176 0.02517 -0.02377 0.02899 -0.02963 C 0.02899 -0.03148 0.02882 -0.03364 0.02969 -0.03581 C 0.03264 -0.0429 0.03524 -0.04352 0.03958 -0.04784 C 0.04097 -0.04908 0.04219 -0.05062 0.04357 -0.05185 C 0.04774 -0.05401 0.06285 -0.05679 0.06597 -0.05803 C 0.06979 -0.05988 0.07344 -0.06235 0.0776 -0.0642 C 0.09097 -0.07068 0.10017 -0.07315 0.11389 -0.08179 C 0.11979 -0.0855 0.12482 -0.09229 0.1309 -0.09537 L 0.14618 -0.10155 C 0.19548 -0.09908 0.15989 -0.10371 0.19548 -0.09383 C 0.1993 -0.09352 0.20278 -0.0929 0.2066 -0.09229 C 0.2118 -0.09074 0.22187 -0.08735 0.22535 -0.08611 C 0.22725 -0.08519 0.22847 -0.08395 0.22986 -0.08303 C 0.23055 -0.08148 0.23212 -0.08087 0.23212 -0.07901 C 0.23229 -0.06698 0.23229 -0.05525 0.23055 -0.04383 C 0.23038 -0.04043 0.22361 -0.03457 0.22187 -0.03364 C 0.19965 -0.02068 0.21979 -0.03457 0.19982 -0.02161 C 0.19913 -0.02099 0.19844 -0.02068 0.19774 -0.01945 C 0.19305 -0.00587 0.19548 -0.01081 0.19166 -0.0034 C 0.19028 0.00864 0.19236 -0.00309 0.18663 0.0108 C 0.18541 0.01512 0.1842 0.01975 0.18281 0.02376 C 0.1816 0.02778 0.17986 0.03086 0.17899 0.03487 C 0.17413 0.05154 0.17986 0.04136 0.17344 0.05092 C 0.17291 0.05308 0.1717 0.05494 0.17222 0.0571 C 0.17673 0.07407 0.17708 0.07284 0.1842 0.07808 C 0.18524 0.08086 0.18646 0.08364 0.18663 0.08642 C 0.18715 0.08765 0.18802 0.10185 0.18802 0.10247 C 0.18854 0.10617 0.18906 0.10957 0.18958 0.11358 C 0.18871 0.11636 0.18837 0.11944 0.18732 0.12253 C 0.18663 0.12561 0.18212 0.13179 0.18125 0.13271 C 0.18021 0.13426 0.17864 0.13518 0.17725 0.13673 C 0.17535 0.13919 0.17361 0.1429 0.17153 0.14475 C 0.16736 0.14784 0.16302 0.14938 0.1592 0.15185 C 0.15642 0.15339 0.15364 0.15524 0.15104 0.15679 C 0.14236 0.16234 0.14496 0.16018 0.13472 0.16697 C 0.13212 0.16882 0.12899 0.17129 0.12604 0.17284 C 0.12587 0.17315 0.11528 0.17839 0.11302 0.18117 C 0.11163 0.18302 0.11041 0.18611 0.1085 0.18796 C 0.08472 0.21666 0.08889 0.21173 0.06857 0.23024 C 0.06771 0.23271 0.06649 0.23487 0.06597 0.23765 C 0.06528 0.23919 0.06528 0.24166 0.06458 0.24352 C 0.06354 0.24568 0.06198 0.24691 0.06041 0.24845 C 0.06007 0.25061 0.05885 0.25247 0.05903 0.25463 C 0.06024 0.26327 0.06198 0.27284 0.06458 0.28086 C 0.06597 0.28457 0.0691 0.28673 0.07135 0.28889 C 0.07656 0.29352 0.08281 0.29537 0.08732 0.30092 C 0.09166 0.30617 0.08975 0.30463 0.0941 0.30586 C 0.11024 0.31666 0.1059 0.3145 0.1316 0.325 C 0.14913 0.3324 0.14097 0.33055 0.15555 0.3324 C 0.16805 0.33117 0.18055 0.3321 0.19288 0.32901 L 0.20173 0.32716 L 0.22743 0.32222 C 0.23055 0.32129 0.2342 0.32006 0.23732 0.31913 C 0.23941 0.3179 0.24132 0.31605 0.24357 0.31481 C 0.24618 0.31389 0.24878 0.31327 0.25173 0.31296 C 0.26319 0.31111 0.275 0.30987 0.2868 0.30802 C 0.28819 0.30648 0.28993 0.30494 0.29097 0.30308 C 0.29253 0.29907 0.29305 0.29444 0.29496 0.29074 C 0.29618 0.28796 0.29757 0.28487 0.29878 0.28179 C 0.2993 0.27932 0.2993 0.27685 0.30035 0.27469 C 0.30312 0.26759 0.30989 0.25463 0.30989 0.25494 C 0.31076 0.24938 0.31198 0.24444 0.31319 0.23919 C 0.31857 0.21389 0.31493 0.22654 0.31927 0.21203 C 0.32048 0.19753 0.31875 0.20987 0.32187 0.19938 C 0.32257 0.19722 0.32291 0.19475 0.32309 0.1929 C 0.32482 0.18487 0.32673 0.17716 0.32743 0.16882 C 0.3276 0.1645 0.32847 0.15586 0.32882 0.15185 C 0.32986 0.13395 0.32847 0.1429 0.33055 0.13055 C 0.33073 0.12747 0.33125 0.12438 0.33125 0.1216 C 0.3316 0.11882 0.33316 0.10432 0.3335 0.09938 C 0.33472 0.07963 0.33316 0.09166 0.33541 0.07623 C 0.33663 0.05987 0.33472 0.07438 0.3401 0.0571 C 0.34357 0.0466 0.33993 0.04907 0.34427 0.04691 C 0.36007 0.05061 0.3533 0.04537 0.36111 0.05617 C 0.36319 0.05926 0.36562 0.06173 0.36788 0.06512 C 0.36944 0.06759 0.37187 0.07315 0.37187 0.07345 C 0.37326 0.08055 0.37135 0.075 0.37743 0.08024 C 0.37934 0.0821 0.38073 0.08487 0.38264 0.08642 C 0.38333 0.08703 0.39375 0.09043 0.39427 0.09043 C 0.40243 0.08919 0.41059 0.08858 0.41857 0.08703 C 0.41944 0.08703 0.41996 0.0858 0.42066 0.08549 C 0.42239 0.08333 0.42396 0.08086 0.42587 0.07901 C 0.4276 0.07747 0.42951 0.07654 0.43142 0.07531 C 0.43298 0.07407 0.43455 0.07253 0.43611 0.07099 C 0.43941 0.06882 0.44375 0.06759 0.44687 0.06636 C 0.46024 0.05401 0.44687 0.06574 0.46111 0.05494 C 0.46562 0.05185 0.46701 0.04845 0.47187 0.04382 C 0.47448 0.04166 0.47743 0.03981 0.48003 0.03796 C 0.48142 0.03457 0.48958 0.01666 0.49149 0.01574 C 0.49444 0.01419 0.49271 0.01512 0.49635 0.01358 C 0.50278 0.01605 0.50955 0.01759 0.5158 0.02068 C 0.5184 0.02222 0.52621 0.03364 0.52743 0.0358 C 0.53125 0.04352 0.53212 0.04907 0.53472 0.0571 C 0.5375 0.06574 0.53785 0.06574 0.5401 0.07531 C 0.5408 0.07778 0.54097 0.08055 0.54149 0.08333 C 0.54184 0.08889 0.54201 0.09475 0.54219 0.10031 C 0.54271 0.11358 0.54271 0.12654 0.5434 0.13981 C 0.5434 0.14074 0.5441 0.14166 0.5441 0.1429 C 0.54496 0.14629 0.54566 0.14938 0.54618 0.15278 C 0.54687 0.15648 0.54687 0.16049 0.54757 0.16389 C 0.54774 0.16543 0.54896 0.16666 0.54965 0.1679 C 0.55087 0.17037 0.55225 0.17253 0.55347 0.175 C 0.55764 0.18858 0.55503 0.17685 0.55503 0.2 C 0.55503 0.20247 0.55538 0.20494 0.55573 0.2074 C 0.55625 0.21419 0.5566 0.22994 0.55781 0.23642 C 0.55781 0.23734 0.56094 0.24105 0.56163 0.24136 C 0.56337 0.24228 0.56649 0.24259 0.56649 0.2429 C 0.57222 0.24845 0.61285 0.35339 0.61875 0.35957 " pathEditMode="relative" rAng="0" ptsTypes="AAAAAAAAAAAAAAAAAAAAAAAAAAAAAAAAAAAAAAAAAAAAAAAAAAAAAAAAAAAAAAAAAAAAAAAAAAAAAAAAAAAAAAAAAAAAAAAAAAAAAAAAAAAAAAA">
                                      <p:cBhvr>
                                        <p:cTn id="9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37" y="1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B842BE8-177D-D21C-B27C-F3C7A3FA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21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4FC473-EDEC-A507-D310-336EDDB96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544" y="987574"/>
            <a:ext cx="8136904" cy="3672408"/>
          </a:xfrm>
        </p:spPr>
        <p:txBody>
          <a:bodyPr>
            <a:noAutofit/>
          </a:bodyPr>
          <a:lstStyle/>
          <a:p>
            <a:r>
              <a:rPr lang="en-US" dirty="0"/>
              <a:t>Legal basis to grant researchers access to microdata (CBS law)</a:t>
            </a:r>
          </a:p>
          <a:p>
            <a:endParaRPr lang="en-US" sz="1200" dirty="0"/>
          </a:p>
          <a:p>
            <a:r>
              <a:rPr lang="en-US" dirty="0"/>
              <a:t>Data leaving the institute:</a:t>
            </a:r>
          </a:p>
          <a:p>
            <a:pPr lvl="1"/>
            <a:r>
              <a:rPr lang="en-US" sz="2000" dirty="0"/>
              <a:t>PUF: Public Use Files (for ‘everybody’)</a:t>
            </a:r>
          </a:p>
          <a:p>
            <a:pPr lvl="1"/>
            <a:r>
              <a:rPr lang="en-US" sz="2000" dirty="0"/>
              <a:t>SUF: Scientific Use Files (for ‘trusted’ researchers)</a:t>
            </a:r>
          </a:p>
          <a:p>
            <a:pPr lvl="1"/>
            <a:endParaRPr lang="en-US" sz="1200" dirty="0"/>
          </a:p>
          <a:p>
            <a:r>
              <a:rPr lang="en-US" dirty="0"/>
              <a:t>Data not leaving the institute:</a:t>
            </a:r>
          </a:p>
          <a:p>
            <a:pPr lvl="1"/>
            <a:r>
              <a:rPr lang="en-US" sz="2000" dirty="0" err="1"/>
              <a:t>ScUF</a:t>
            </a:r>
            <a:r>
              <a:rPr lang="en-US" sz="2000" dirty="0"/>
              <a:t>: Secure Use Files (for ‘trusted’ researchers)</a:t>
            </a:r>
          </a:p>
          <a:p>
            <a:pPr lvl="2"/>
            <a:r>
              <a:rPr lang="en-US" sz="1800" dirty="0"/>
              <a:t>On-site</a:t>
            </a:r>
          </a:p>
          <a:p>
            <a:pPr lvl="2"/>
            <a:r>
              <a:rPr lang="en-US" sz="1800" dirty="0"/>
              <a:t>Remote access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8BA318-F4E8-817D-1C05-55AF6B95F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182425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22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7832181" cy="345571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Membership disclosure</a:t>
            </a:r>
          </a:p>
          <a:p>
            <a:pPr lvl="1"/>
            <a:r>
              <a:rPr lang="en-US" sz="2000" dirty="0"/>
              <a:t>Is it possible to derive that an </a:t>
            </a:r>
            <a:r>
              <a:rPr lang="en-US" sz="2000" i="1" dirty="0"/>
              <a:t>identifiable</a:t>
            </a:r>
            <a:r>
              <a:rPr lang="en-US" sz="2000" dirty="0"/>
              <a:t> unit is part of  the microdata?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Identity disclosure</a:t>
            </a:r>
          </a:p>
          <a:p>
            <a:pPr lvl="1"/>
            <a:r>
              <a:rPr lang="en-US" sz="2000" dirty="0"/>
              <a:t>Is it possible to </a:t>
            </a:r>
            <a:r>
              <a:rPr lang="en-US" sz="2000" i="1" dirty="0"/>
              <a:t>identify</a:t>
            </a:r>
            <a:r>
              <a:rPr lang="en-US" sz="2000" dirty="0"/>
              <a:t> a unit in the microdata?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Attribute/inference disclosure</a:t>
            </a:r>
          </a:p>
          <a:p>
            <a:pPr lvl="1"/>
            <a:r>
              <a:rPr lang="en-US" sz="2000" dirty="0"/>
              <a:t>Is it possible to derive (a close estimate of) an attribute about an </a:t>
            </a:r>
            <a:r>
              <a:rPr lang="en-US" sz="2000" i="1" dirty="0"/>
              <a:t>identifiable </a:t>
            </a:r>
            <a:r>
              <a:rPr lang="en-US" sz="2000" dirty="0"/>
              <a:t>unit, using the microdata?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Microdata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1470"/>
            <a:ext cx="1812032" cy="15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7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23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762000">
              <a:lnSpc>
                <a:spcPct val="90000"/>
              </a:lnSpc>
              <a:buNone/>
            </a:pPr>
            <a:r>
              <a:rPr lang="en-GB" b="1" dirty="0">
                <a:solidFill>
                  <a:srgbClr val="00B0F0"/>
                </a:solidFill>
              </a:rPr>
              <a:t>Direct</a:t>
            </a:r>
            <a:r>
              <a:rPr lang="en-GB" dirty="0"/>
              <a:t> identifiers:</a:t>
            </a:r>
          </a:p>
          <a:p>
            <a:pPr lvl="1" defTabSz="762000">
              <a:lnSpc>
                <a:spcPct val="90000"/>
              </a:lnSpc>
            </a:pPr>
            <a:r>
              <a:rPr lang="en-GB" sz="2000" dirty="0"/>
              <a:t>Unique value for each unit in the population</a:t>
            </a:r>
          </a:p>
          <a:p>
            <a:pPr lvl="2" defTabSz="762000">
              <a:lnSpc>
                <a:spcPct val="90000"/>
              </a:lnSpc>
            </a:pPr>
            <a:r>
              <a:rPr lang="en-GB" sz="1800" dirty="0"/>
              <a:t>Person ID, chamber of commerce number, </a:t>
            </a:r>
            <a:r>
              <a:rPr lang="en-GB" sz="1800" dirty="0" err="1"/>
              <a:t>name+address</a:t>
            </a:r>
            <a:r>
              <a:rPr lang="en-GB" sz="1800" dirty="0"/>
              <a:t>, …</a:t>
            </a:r>
          </a:p>
          <a:p>
            <a:pPr marL="0" indent="0" defTabSz="762000">
              <a:lnSpc>
                <a:spcPct val="90000"/>
              </a:lnSpc>
              <a:buNone/>
            </a:pPr>
            <a:endParaRPr lang="en-GB" dirty="0"/>
          </a:p>
          <a:p>
            <a:pPr marL="0" indent="0" defTabSz="762000">
              <a:lnSpc>
                <a:spcPct val="90000"/>
              </a:lnSpc>
              <a:buNone/>
            </a:pPr>
            <a:r>
              <a:rPr lang="en-GB" b="1" dirty="0">
                <a:solidFill>
                  <a:srgbClr val="00B0F0"/>
                </a:solidFill>
              </a:rPr>
              <a:t>Indirect</a:t>
            </a:r>
            <a:r>
              <a:rPr lang="en-GB" dirty="0"/>
              <a:t> identifiers (quasi identifiers):</a:t>
            </a:r>
          </a:p>
          <a:p>
            <a:pPr lvl="1" defTabSz="762000">
              <a:lnSpc>
                <a:spcPct val="90000"/>
              </a:lnSpc>
            </a:pPr>
            <a:r>
              <a:rPr lang="en-GB" sz="2000" dirty="0"/>
              <a:t>Not unique for each unit in the population, but in combination with other indirect identifiers will yield rare/unique unit(s)</a:t>
            </a:r>
          </a:p>
          <a:p>
            <a:pPr lvl="2" defTabSz="762000">
              <a:lnSpc>
                <a:spcPct val="90000"/>
              </a:lnSpc>
            </a:pPr>
            <a:r>
              <a:rPr lang="en-GB" sz="1800" dirty="0"/>
              <a:t>Occupation, education, age, sex, region, business type, …</a:t>
            </a:r>
            <a:endParaRPr lang="en-GB" sz="200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151042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B126922-6D53-4F99-92E8-C9356E509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24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9F6397-3F25-E45E-7CA8-FE70B6143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762000">
              <a:lnSpc>
                <a:spcPct val="90000"/>
              </a:lnSpc>
              <a:buNone/>
            </a:pPr>
            <a:r>
              <a:rPr lang="en-GB" dirty="0"/>
              <a:t>Remove </a:t>
            </a:r>
            <a:r>
              <a:rPr lang="en-GB" b="1" dirty="0">
                <a:solidFill>
                  <a:srgbClr val="0070C0"/>
                </a:solidFill>
              </a:rPr>
              <a:t>direct</a:t>
            </a:r>
            <a:r>
              <a:rPr lang="en-GB" dirty="0"/>
              <a:t> identifiers</a:t>
            </a:r>
          </a:p>
          <a:p>
            <a:pPr defTabSz="762000">
              <a:lnSpc>
                <a:spcPct val="90000"/>
              </a:lnSpc>
            </a:pPr>
            <a:endParaRPr lang="en-GB" dirty="0"/>
          </a:p>
          <a:p>
            <a:pPr marL="0" indent="0" defTabSz="762000">
              <a:lnSpc>
                <a:spcPct val="90000"/>
              </a:lnSpc>
              <a:buNone/>
            </a:pPr>
            <a:r>
              <a:rPr lang="en-GB" dirty="0"/>
              <a:t>Not sufficient: combination of </a:t>
            </a:r>
            <a:r>
              <a:rPr lang="en-GB" b="1" dirty="0">
                <a:solidFill>
                  <a:srgbClr val="0070C0"/>
                </a:solidFill>
              </a:rPr>
              <a:t>indirect</a:t>
            </a:r>
            <a:r>
              <a:rPr lang="en-GB" dirty="0"/>
              <a:t> identifiers</a:t>
            </a:r>
            <a:endParaRPr lang="en-GB" sz="1800" dirty="0"/>
          </a:p>
          <a:p>
            <a:pPr marL="457200" lvl="1" indent="0" defTabSz="762000">
              <a:lnSpc>
                <a:spcPct val="90000"/>
              </a:lnSpc>
              <a:buNone/>
            </a:pPr>
            <a:endParaRPr lang="en-GB" sz="1600" dirty="0"/>
          </a:p>
          <a:p>
            <a:pPr marL="457200" lvl="1" indent="0" defTabSz="762000">
              <a:lnSpc>
                <a:spcPct val="90000"/>
              </a:lnSpc>
              <a:buNone/>
            </a:pPr>
            <a:r>
              <a:rPr lang="en-GB" sz="1800" dirty="0"/>
              <a:t>Example</a:t>
            </a:r>
          </a:p>
          <a:p>
            <a:pPr lvl="1" defTabSz="762000">
              <a:lnSpc>
                <a:spcPct val="90000"/>
              </a:lnSpc>
            </a:pPr>
            <a:r>
              <a:rPr lang="en-GB" sz="1800" dirty="0"/>
              <a:t>Occupation: Employee of Statistics Netherlands</a:t>
            </a:r>
          </a:p>
          <a:p>
            <a:pPr lvl="1" defTabSz="762000">
              <a:lnSpc>
                <a:spcPct val="90000"/>
              </a:lnSpc>
            </a:pPr>
            <a:r>
              <a:rPr lang="en-GB" sz="1800" dirty="0"/>
              <a:t>Place of residence: Dordrecht</a:t>
            </a:r>
          </a:p>
          <a:p>
            <a:pPr lvl="1" defTabSz="762000">
              <a:lnSpc>
                <a:spcPct val="90000"/>
              </a:lnSpc>
            </a:pPr>
            <a:r>
              <a:rPr lang="en-GB" sz="1800" dirty="0"/>
              <a:t>Level of education: PhD</a:t>
            </a:r>
          </a:p>
          <a:p>
            <a:pPr lvl="1" defTabSz="762000">
              <a:lnSpc>
                <a:spcPct val="90000"/>
              </a:lnSpc>
            </a:pPr>
            <a:r>
              <a:rPr lang="en-GB" sz="1800" dirty="0"/>
              <a:t>Year of birth: 1967</a:t>
            </a:r>
            <a:endParaRPr lang="en-GB" sz="1600" dirty="0"/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7B3B3E8-F9E7-CF34-6AC4-EFC6210FF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3701F28C-54ED-A7D1-1D39-D7738939BD38}"/>
              </a:ext>
            </a:extLst>
          </p:cNvPr>
          <p:cNvGrpSpPr/>
          <p:nvPr/>
        </p:nvGrpSpPr>
        <p:grpSpPr>
          <a:xfrm>
            <a:off x="4932040" y="3507854"/>
            <a:ext cx="1656184" cy="616342"/>
            <a:chOff x="5708258" y="5022091"/>
            <a:chExt cx="1656184" cy="616342"/>
          </a:xfrm>
        </p:grpSpPr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E5BED169-9A23-1723-064C-30E7C47A9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5181600"/>
              <a:ext cx="103984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NL" sz="1400" dirty="0" err="1">
                  <a:effectLst/>
                  <a:latin typeface="Arial" charset="0"/>
                </a:rPr>
                <a:t>That’s</a:t>
              </a:r>
              <a:r>
                <a:rPr lang="nl-NL" sz="1400" dirty="0">
                  <a:effectLst/>
                  <a:latin typeface="Arial" charset="0"/>
                </a:rPr>
                <a:t> me!</a:t>
              </a:r>
              <a:endParaRPr lang="nl-NL" sz="1800" dirty="0">
                <a:effectLst/>
                <a:latin typeface="Arial" charset="0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AAA7CEE-CAF5-BDFF-5458-7E29835F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258" y="5022091"/>
              <a:ext cx="616342" cy="616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8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A7B923E-9FAC-7C85-2737-C8154621D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25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BA3766-862E-69BF-85C1-EED84D582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real problem: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Identification could lead to disclosure of (sensitive) information</a:t>
            </a:r>
          </a:p>
          <a:p>
            <a:pPr lvl="1"/>
            <a:r>
              <a:rPr lang="en-US" sz="2000" dirty="0"/>
              <a:t>Soccer trainer in Amsterdam is identified in dataset</a:t>
            </a:r>
          </a:p>
          <a:p>
            <a:pPr lvl="1"/>
            <a:r>
              <a:rPr lang="en-US" sz="2000" dirty="0"/>
              <a:t>Additional info from that dataset: income + bonuses</a:t>
            </a:r>
          </a:p>
          <a:p>
            <a:pPr marL="457200" lvl="1" indent="0">
              <a:buNone/>
            </a:pPr>
            <a:endParaRPr lang="en-US" sz="1200" dirty="0"/>
          </a:p>
          <a:p>
            <a:pPr marL="0" lvl="1" indent="0">
              <a:buNone/>
            </a:pPr>
            <a:r>
              <a:rPr lang="en-US" dirty="0"/>
              <a:t>Often: prevent identification to prevent disclosure of (sensitive) information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B9F7E0D-1EEF-7EE6-75DB-833D5060A8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2763204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0F15D7A-23AB-5C99-7355-38DE38E712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26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5FB11-657E-3DC2-11F6-C6F10BEEC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Disclosure risk affected by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GB" sz="2000" dirty="0"/>
              <a:t>Number of (direct/indirect) identifiers</a:t>
            </a:r>
          </a:p>
          <a:p>
            <a:r>
              <a:rPr lang="en-GB" sz="2000" dirty="0"/>
              <a:t>Number of categories per identifier</a:t>
            </a:r>
          </a:p>
          <a:p>
            <a:r>
              <a:rPr lang="en-GB" sz="2000" dirty="0"/>
              <a:t>(Population) frequency of each category</a:t>
            </a:r>
          </a:p>
          <a:p>
            <a:r>
              <a:rPr lang="en-GB" sz="2000" dirty="0"/>
              <a:t>Relations between identifiers</a:t>
            </a:r>
          </a:p>
          <a:p>
            <a:r>
              <a:rPr lang="en-GB" sz="2000" dirty="0"/>
              <a:t>Quality of attacker’s a priori knowledge</a:t>
            </a:r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Costs of identification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EDE6DAB-CA3E-53AE-3ADF-0EDABDD314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393514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27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568183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(traditional) risk models for microdata</a:t>
            </a:r>
          </a:p>
          <a:p>
            <a:pPr marL="338138" lvl="1" indent="0">
              <a:buNone/>
            </a:pPr>
            <a:r>
              <a:rPr lang="en-US" b="1" i="1" spc="40" dirty="0">
                <a:solidFill>
                  <a:srgbClr val="00B0F0"/>
                </a:solidFill>
              </a:rPr>
              <a:t>k</a:t>
            </a:r>
            <a:r>
              <a:rPr lang="en-US" b="1" spc="40" dirty="0">
                <a:solidFill>
                  <a:srgbClr val="00B0F0"/>
                </a:solidFill>
              </a:rPr>
              <a:t>-anonymity</a:t>
            </a:r>
            <a:r>
              <a:rPr lang="en-US" dirty="0"/>
              <a:t> </a:t>
            </a:r>
            <a:r>
              <a:rPr lang="en-US" sz="1800" dirty="0"/>
              <a:t>(identity disclosure)</a:t>
            </a:r>
            <a:endParaRPr lang="en-US" dirty="0"/>
          </a:p>
          <a:p>
            <a:pPr marL="989013" lvl="2"/>
            <a:r>
              <a:rPr lang="en-US" sz="1800" dirty="0"/>
              <a:t>At least </a:t>
            </a:r>
            <a:r>
              <a:rPr lang="en-US" sz="1800" i="1" dirty="0"/>
              <a:t>k</a:t>
            </a:r>
            <a:r>
              <a:rPr lang="en-US" sz="1800" dirty="0"/>
              <a:t> records with same score on a single </a:t>
            </a:r>
            <a:r>
              <a:rPr lang="en-US" sz="1800" i="1" dirty="0"/>
              <a:t>n</a:t>
            </a:r>
            <a:r>
              <a:rPr lang="en-US" sz="1800" dirty="0"/>
              <a:t>-dimensional “key”</a:t>
            </a:r>
          </a:p>
          <a:p>
            <a:pPr marL="338138" lvl="1" indent="0">
              <a:buNone/>
            </a:pPr>
            <a:r>
              <a:rPr lang="en-US" b="1" i="1" spc="40" dirty="0">
                <a:solidFill>
                  <a:srgbClr val="00B0F0"/>
                </a:solidFill>
              </a:rPr>
              <a:t>k</a:t>
            </a:r>
            <a:r>
              <a:rPr lang="en-US" b="1" i="1" spc="40" baseline="30000" dirty="0">
                <a:solidFill>
                  <a:srgbClr val="00B0F0"/>
                </a:solidFill>
              </a:rPr>
              <a:t>m</a:t>
            </a:r>
            <a:r>
              <a:rPr lang="en-US" b="1" spc="40" dirty="0">
                <a:solidFill>
                  <a:srgbClr val="00B0F0"/>
                </a:solidFill>
              </a:rPr>
              <a:t>-anonymity</a:t>
            </a:r>
            <a:r>
              <a:rPr lang="en-US" dirty="0"/>
              <a:t> </a:t>
            </a:r>
            <a:r>
              <a:rPr lang="en-US" sz="1800" spc="40" dirty="0"/>
              <a:t>(identity disclosure)</a:t>
            </a:r>
            <a:endParaRPr lang="en-US" dirty="0"/>
          </a:p>
          <a:p>
            <a:pPr marL="989013" lvl="2"/>
            <a:r>
              <a:rPr lang="en-US" sz="1800" dirty="0"/>
              <a:t>At least </a:t>
            </a:r>
            <a:r>
              <a:rPr lang="en-US" sz="1800" i="1" dirty="0"/>
              <a:t>k</a:t>
            </a:r>
            <a:r>
              <a:rPr lang="en-US" sz="1800" dirty="0"/>
              <a:t> records with same score on each </a:t>
            </a:r>
            <a:r>
              <a:rPr lang="en-US" sz="1800" i="1" dirty="0"/>
              <a:t>m</a:t>
            </a:r>
            <a:r>
              <a:rPr lang="en-US" sz="1800" dirty="0"/>
              <a:t>-dimensional “key”</a:t>
            </a:r>
          </a:p>
          <a:p>
            <a:pPr marL="338138" lvl="1" indent="0">
              <a:buNone/>
            </a:pPr>
            <a:r>
              <a:rPr lang="en-US" b="1" i="1" spc="40" dirty="0">
                <a:solidFill>
                  <a:srgbClr val="00B0F0"/>
                </a:solidFill>
              </a:rPr>
              <a:t>l</a:t>
            </a:r>
            <a:r>
              <a:rPr lang="en-US" b="1" spc="40" dirty="0">
                <a:solidFill>
                  <a:srgbClr val="00B0F0"/>
                </a:solidFill>
              </a:rPr>
              <a:t>-diversity</a:t>
            </a:r>
            <a:r>
              <a:rPr lang="en-US" dirty="0"/>
              <a:t> </a:t>
            </a:r>
            <a:r>
              <a:rPr lang="en-US" sz="1800" spc="40" dirty="0"/>
              <a:t>(attribute disclosure)</a:t>
            </a:r>
            <a:endParaRPr lang="en-US" dirty="0"/>
          </a:p>
          <a:p>
            <a:pPr marL="989013" lvl="2"/>
            <a:r>
              <a:rPr lang="en-US" sz="1800" dirty="0"/>
              <a:t>At least </a:t>
            </a:r>
            <a:r>
              <a:rPr lang="en-US" sz="1800" i="1" dirty="0"/>
              <a:t>l</a:t>
            </a:r>
            <a:r>
              <a:rPr lang="en-US" sz="1800" dirty="0"/>
              <a:t> different scores on attribute</a:t>
            </a:r>
          </a:p>
          <a:p>
            <a:pPr marL="303213" lvl="1" indent="0">
              <a:buNone/>
            </a:pPr>
            <a:r>
              <a:rPr lang="en-US" b="1" spc="40" dirty="0">
                <a:solidFill>
                  <a:srgbClr val="00B0F0"/>
                </a:solidFill>
              </a:rPr>
              <a:t>Identification levels</a:t>
            </a:r>
            <a:r>
              <a:rPr lang="en-US" dirty="0"/>
              <a:t> </a:t>
            </a:r>
            <a:r>
              <a:rPr lang="en-US" sz="1800" dirty="0"/>
              <a:t>(identity disclosure)</a:t>
            </a:r>
          </a:p>
          <a:p>
            <a:pPr marL="989013" lvl="2"/>
            <a:r>
              <a:rPr lang="en-US" sz="1800" dirty="0"/>
              <a:t>Check only certain combinations of different levels of identification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19568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532907A-EF0A-DDD5-6F09-6AF6D85833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28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1FE698-FCFE-B603-1B0A-086AB05C88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k</a:t>
            </a:r>
            <a:r>
              <a:rPr lang="en-US" dirty="0"/>
              <a:t>-anonymity</a:t>
            </a:r>
          </a:p>
          <a:p>
            <a:r>
              <a:rPr lang="en-US" dirty="0"/>
              <a:t>How often in the microdata? Unique?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l</a:t>
            </a:r>
            <a:r>
              <a:rPr lang="en-US" dirty="0"/>
              <a:t>-diversity</a:t>
            </a:r>
          </a:p>
          <a:p>
            <a:r>
              <a:rPr lang="en-US" dirty="0"/>
              <a:t>How divers in the microdata?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916408D-E6CE-7064-2E73-7FBA13B7ED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Microdata</a:t>
            </a:r>
          </a:p>
        </p:txBody>
      </p:sp>
      <p:pic>
        <p:nvPicPr>
          <p:cNvPr id="6" name="Afbeelding 5" descr="Afbeelding met emoticon, smiley, glimlach, clipart&#10;&#10;Automatisch gegenereerde beschrijving">
            <a:extLst>
              <a:ext uri="{FF2B5EF4-FFF2-40B4-BE49-F238E27FC236}">
                <a16:creationId xmlns:a16="http://schemas.microsoft.com/office/drawing/2014/main" id="{E984C888-34F3-F3BF-B2FA-BE0DBA6A8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43" y="2164129"/>
            <a:ext cx="422175" cy="422175"/>
          </a:xfrm>
          <a:prstGeom prst="rect">
            <a:avLst/>
          </a:prstGeom>
        </p:spPr>
      </p:pic>
      <p:pic>
        <p:nvPicPr>
          <p:cNvPr id="7" name="Afbeelding 6" descr="Afbeelding met emoticon, smiley, glimlach, clipart&#10;&#10;Automatisch gegenereerde beschrijving">
            <a:extLst>
              <a:ext uri="{FF2B5EF4-FFF2-40B4-BE49-F238E27FC236}">
                <a16:creationId xmlns:a16="http://schemas.microsoft.com/office/drawing/2014/main" id="{317021AA-B7BD-DB7D-E923-27D2286D1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18" y="2164129"/>
            <a:ext cx="422175" cy="422175"/>
          </a:xfrm>
          <a:prstGeom prst="rect">
            <a:avLst/>
          </a:prstGeom>
        </p:spPr>
      </p:pic>
      <p:pic>
        <p:nvPicPr>
          <p:cNvPr id="8" name="Afbeelding 7" descr="Afbeelding met emoticon, smiley, glimlach, clipart&#10;&#10;Automatisch gegenereerde beschrijving">
            <a:extLst>
              <a:ext uri="{FF2B5EF4-FFF2-40B4-BE49-F238E27FC236}">
                <a16:creationId xmlns:a16="http://schemas.microsoft.com/office/drawing/2014/main" id="{57EC17E8-8B0A-730B-770A-280DFE232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93" y="2164129"/>
            <a:ext cx="422175" cy="422175"/>
          </a:xfrm>
          <a:prstGeom prst="rect">
            <a:avLst/>
          </a:prstGeom>
        </p:spPr>
      </p:pic>
      <p:grpSp>
        <p:nvGrpSpPr>
          <p:cNvPr id="41" name="Groep 40">
            <a:extLst>
              <a:ext uri="{FF2B5EF4-FFF2-40B4-BE49-F238E27FC236}">
                <a16:creationId xmlns:a16="http://schemas.microsoft.com/office/drawing/2014/main" id="{4BFC46EE-CA03-CA11-5619-44FB6FBD9C14}"/>
              </a:ext>
            </a:extLst>
          </p:cNvPr>
          <p:cNvGrpSpPr/>
          <p:nvPr/>
        </p:nvGrpSpPr>
        <p:grpSpPr>
          <a:xfrm>
            <a:off x="4283968" y="2164128"/>
            <a:ext cx="1266525" cy="422175"/>
            <a:chOff x="4283968" y="2164128"/>
            <a:chExt cx="1266525" cy="422175"/>
          </a:xfrm>
        </p:grpSpPr>
        <p:pic>
          <p:nvPicPr>
            <p:cNvPr id="9" name="Afbeelding 8" descr="Afbeelding met emoticon, smiley, glimlach, clipart&#10;&#10;Automatisch gegenereerde beschrijving">
              <a:extLst>
                <a:ext uri="{FF2B5EF4-FFF2-40B4-BE49-F238E27FC236}">
                  <a16:creationId xmlns:a16="http://schemas.microsoft.com/office/drawing/2014/main" id="{33AA3FEC-2B4F-41DF-19D2-A8CC272A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2164128"/>
              <a:ext cx="422175" cy="422175"/>
            </a:xfrm>
            <a:prstGeom prst="rect">
              <a:avLst/>
            </a:prstGeom>
          </p:spPr>
        </p:pic>
        <p:pic>
          <p:nvPicPr>
            <p:cNvPr id="10" name="Afbeelding 9" descr="Afbeelding met emoticon, smiley, glimlach, clipart&#10;&#10;Automatisch gegenereerde beschrijving">
              <a:extLst>
                <a:ext uri="{FF2B5EF4-FFF2-40B4-BE49-F238E27FC236}">
                  <a16:creationId xmlns:a16="http://schemas.microsoft.com/office/drawing/2014/main" id="{7F0A8669-B1D8-B60B-7566-90F7E62D3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143" y="2164128"/>
              <a:ext cx="422175" cy="422175"/>
            </a:xfrm>
            <a:prstGeom prst="rect">
              <a:avLst/>
            </a:prstGeom>
          </p:spPr>
        </p:pic>
        <p:pic>
          <p:nvPicPr>
            <p:cNvPr id="11" name="Afbeelding 10" descr="Afbeelding met emoticon, smiley, glimlach, clipart&#10;&#10;Automatisch gegenereerde beschrijving">
              <a:extLst>
                <a:ext uri="{FF2B5EF4-FFF2-40B4-BE49-F238E27FC236}">
                  <a16:creationId xmlns:a16="http://schemas.microsoft.com/office/drawing/2014/main" id="{1937EDC9-CDD1-C537-DA37-47FCD431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318" y="2164128"/>
              <a:ext cx="422175" cy="422175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61616409-4F05-743A-F58B-10921197CE2C}"/>
              </a:ext>
            </a:extLst>
          </p:cNvPr>
          <p:cNvGrpSpPr/>
          <p:nvPr/>
        </p:nvGrpSpPr>
        <p:grpSpPr>
          <a:xfrm>
            <a:off x="3017443" y="3452724"/>
            <a:ext cx="2591646" cy="487178"/>
            <a:chOff x="2989380" y="2167866"/>
            <a:chExt cx="2591646" cy="487178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A6F08D8D-F50C-D3AC-DDDE-71C9FD9BCFDE}"/>
                </a:ext>
              </a:extLst>
            </p:cNvPr>
            <p:cNvGrpSpPr/>
            <p:nvPr/>
          </p:nvGrpSpPr>
          <p:grpSpPr>
            <a:xfrm>
              <a:off x="3017006" y="2167866"/>
              <a:ext cx="2564020" cy="487178"/>
              <a:chOff x="3017006" y="2167866"/>
              <a:chExt cx="2564020" cy="487178"/>
            </a:xfrm>
          </p:grpSpPr>
          <p:grpSp>
            <p:nvGrpSpPr>
              <p:cNvPr id="17" name="Groep 16">
                <a:extLst>
                  <a:ext uri="{FF2B5EF4-FFF2-40B4-BE49-F238E27FC236}">
                    <a16:creationId xmlns:a16="http://schemas.microsoft.com/office/drawing/2014/main" id="{D5E941D8-95B0-6560-6CC4-2003F5E93654}"/>
                  </a:ext>
                </a:extLst>
              </p:cNvPr>
              <p:cNvGrpSpPr/>
              <p:nvPr/>
            </p:nvGrpSpPr>
            <p:grpSpPr>
              <a:xfrm>
                <a:off x="3017006" y="2232493"/>
                <a:ext cx="2533050" cy="422176"/>
                <a:chOff x="4293758" y="992509"/>
                <a:chExt cx="2533050" cy="422176"/>
              </a:xfrm>
            </p:grpSpPr>
            <p:pic>
              <p:nvPicPr>
                <p:cNvPr id="21" name="Afbeelding 20" descr="Afbeelding met emoticon, smiley, glimlach, clipart&#10;&#10;Automatisch gegenereerde beschrijving">
                  <a:extLst>
                    <a:ext uri="{FF2B5EF4-FFF2-40B4-BE49-F238E27FC236}">
                      <a16:creationId xmlns:a16="http://schemas.microsoft.com/office/drawing/2014/main" id="{0EAF9FDA-7A37-F1D9-DFFE-F23EB605EA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3758" y="992510"/>
                  <a:ext cx="422175" cy="422175"/>
                </a:xfrm>
                <a:prstGeom prst="rect">
                  <a:avLst/>
                </a:prstGeom>
              </p:spPr>
            </p:pic>
            <p:pic>
              <p:nvPicPr>
                <p:cNvPr id="22" name="Afbeelding 21" descr="Afbeelding met emoticon, smiley, glimlach, clipart&#10;&#10;Automatisch gegenereerde beschrijving">
                  <a:extLst>
                    <a:ext uri="{FF2B5EF4-FFF2-40B4-BE49-F238E27FC236}">
                      <a16:creationId xmlns:a16="http://schemas.microsoft.com/office/drawing/2014/main" id="{1D626ED0-4F2E-F525-A8DE-0E00D326BA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5933" y="992510"/>
                  <a:ext cx="422175" cy="422175"/>
                </a:xfrm>
                <a:prstGeom prst="rect">
                  <a:avLst/>
                </a:prstGeom>
              </p:spPr>
            </p:pic>
            <p:pic>
              <p:nvPicPr>
                <p:cNvPr id="23" name="Afbeelding 22" descr="Afbeelding met emoticon, smiley, glimlach, clipart&#10;&#10;Automatisch gegenereerde beschrijving">
                  <a:extLst>
                    <a:ext uri="{FF2B5EF4-FFF2-40B4-BE49-F238E27FC236}">
                      <a16:creationId xmlns:a16="http://schemas.microsoft.com/office/drawing/2014/main" id="{8AC11FA7-8052-1DD5-EEF5-57A83CBFD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8108" y="992510"/>
                  <a:ext cx="422175" cy="422175"/>
                </a:xfrm>
                <a:prstGeom prst="rect">
                  <a:avLst/>
                </a:prstGeom>
              </p:spPr>
            </p:pic>
            <p:pic>
              <p:nvPicPr>
                <p:cNvPr id="24" name="Afbeelding 23" descr="Afbeelding met emoticon, smiley, glimlach, clipart&#10;&#10;Automatisch gegenereerde beschrijving">
                  <a:extLst>
                    <a:ext uri="{FF2B5EF4-FFF2-40B4-BE49-F238E27FC236}">
                      <a16:creationId xmlns:a16="http://schemas.microsoft.com/office/drawing/2014/main" id="{61DDC605-558C-0C36-BE88-3784647F2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0283" y="992509"/>
                  <a:ext cx="422175" cy="422175"/>
                </a:xfrm>
                <a:prstGeom prst="rect">
                  <a:avLst/>
                </a:prstGeom>
              </p:spPr>
            </p:pic>
            <p:pic>
              <p:nvPicPr>
                <p:cNvPr id="25" name="Afbeelding 24" descr="Afbeelding met emoticon, smiley, glimlach, clipart&#10;&#10;Automatisch gegenereerde beschrijving">
                  <a:extLst>
                    <a:ext uri="{FF2B5EF4-FFF2-40B4-BE49-F238E27FC236}">
                      <a16:creationId xmlns:a16="http://schemas.microsoft.com/office/drawing/2014/main" id="{1AA36F4D-7232-995A-DA6C-C333A9A03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458" y="992509"/>
                  <a:ext cx="422175" cy="422175"/>
                </a:xfrm>
                <a:prstGeom prst="rect">
                  <a:avLst/>
                </a:prstGeom>
              </p:spPr>
            </p:pic>
            <p:pic>
              <p:nvPicPr>
                <p:cNvPr id="26" name="Afbeelding 25" descr="Afbeelding met emoticon, smiley, glimlach, clipart&#10;&#10;Automatisch gegenereerde beschrijving">
                  <a:extLst>
                    <a:ext uri="{FF2B5EF4-FFF2-40B4-BE49-F238E27FC236}">
                      <a16:creationId xmlns:a16="http://schemas.microsoft.com/office/drawing/2014/main" id="{7D2CD887-15F0-1DF0-8EC7-10BA388E4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4633" y="992509"/>
                  <a:ext cx="422175" cy="422175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6" descr="Google (Noto Emoji 16.0)">
                <a:extLst>
                  <a:ext uri="{FF2B5EF4-FFF2-40B4-BE49-F238E27FC236}">
                    <a16:creationId xmlns:a16="http://schemas.microsoft.com/office/drawing/2014/main" id="{A480758B-F550-CDC4-9225-172D92F47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6839" y="2170481"/>
                <a:ext cx="484187" cy="48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Google (Noto Emoji 16.0)">
                <a:extLst>
                  <a:ext uri="{FF2B5EF4-FFF2-40B4-BE49-F238E27FC236}">
                    <a16:creationId xmlns:a16="http://schemas.microsoft.com/office/drawing/2014/main" id="{9EB931C6-CB9C-C78A-D8B0-8F5BC9FD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5765" y="2170857"/>
                <a:ext cx="484187" cy="48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Google (Noto Emoji 16.0)">
                <a:extLst>
                  <a:ext uri="{FF2B5EF4-FFF2-40B4-BE49-F238E27FC236}">
                    <a16:creationId xmlns:a16="http://schemas.microsoft.com/office/drawing/2014/main" id="{23DF9104-6F58-7409-E477-F24144A442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2878" y="2167866"/>
                <a:ext cx="484187" cy="48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6" descr="Google (Noto Emoji 16.0)">
              <a:extLst>
                <a:ext uri="{FF2B5EF4-FFF2-40B4-BE49-F238E27FC236}">
                  <a16:creationId xmlns:a16="http://schemas.microsoft.com/office/drawing/2014/main" id="{F88E72D7-C752-2875-B413-FA17A436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456" y="2170348"/>
              <a:ext cx="484187" cy="48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Google (Noto Emoji 16.0)">
              <a:extLst>
                <a:ext uri="{FF2B5EF4-FFF2-40B4-BE49-F238E27FC236}">
                  <a16:creationId xmlns:a16="http://schemas.microsoft.com/office/drawing/2014/main" id="{E961FE7D-1E33-E21E-DEFC-5D51B5585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380" y="2170348"/>
              <a:ext cx="484187" cy="48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Google (Noto Emoji 16.0)">
              <a:extLst>
                <a:ext uri="{FF2B5EF4-FFF2-40B4-BE49-F238E27FC236}">
                  <a16:creationId xmlns:a16="http://schemas.microsoft.com/office/drawing/2014/main" id="{CB7952AC-9418-065F-EC09-9D4E0094B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599" y="2170834"/>
              <a:ext cx="484187" cy="48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5DAEEEB5-845C-363A-B630-377A27705E1C}"/>
              </a:ext>
            </a:extLst>
          </p:cNvPr>
          <p:cNvGrpSpPr/>
          <p:nvPr/>
        </p:nvGrpSpPr>
        <p:grpSpPr>
          <a:xfrm>
            <a:off x="3014536" y="3928616"/>
            <a:ext cx="2594116" cy="515342"/>
            <a:chOff x="2987347" y="4153352"/>
            <a:chExt cx="2594116" cy="515342"/>
          </a:xfrm>
        </p:grpSpPr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BD198BA4-79B0-3CCD-84A6-C7051D522BCB}"/>
                </a:ext>
              </a:extLst>
            </p:cNvPr>
            <p:cNvGrpSpPr/>
            <p:nvPr/>
          </p:nvGrpSpPr>
          <p:grpSpPr>
            <a:xfrm>
              <a:off x="3017443" y="4246143"/>
              <a:ext cx="2533050" cy="422176"/>
              <a:chOff x="4293758" y="992509"/>
              <a:chExt cx="2533050" cy="422176"/>
            </a:xfrm>
          </p:grpSpPr>
          <p:pic>
            <p:nvPicPr>
              <p:cNvPr id="34" name="Afbeelding 33" descr="Afbeelding met emoticon, smiley, glimlach, clipart&#10;&#10;Automatisch gegenereerde beschrijving">
                <a:extLst>
                  <a:ext uri="{FF2B5EF4-FFF2-40B4-BE49-F238E27FC236}">
                    <a16:creationId xmlns:a16="http://schemas.microsoft.com/office/drawing/2014/main" id="{0FC4A206-3A68-CB46-8BF7-9C87759B2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3758" y="992510"/>
                <a:ext cx="422175" cy="422175"/>
              </a:xfrm>
              <a:prstGeom prst="rect">
                <a:avLst/>
              </a:prstGeom>
            </p:spPr>
          </p:pic>
          <p:pic>
            <p:nvPicPr>
              <p:cNvPr id="35" name="Afbeelding 34" descr="Afbeelding met emoticon, smiley, glimlach, clipart&#10;&#10;Automatisch gegenereerde beschrijving">
                <a:extLst>
                  <a:ext uri="{FF2B5EF4-FFF2-40B4-BE49-F238E27FC236}">
                    <a16:creationId xmlns:a16="http://schemas.microsoft.com/office/drawing/2014/main" id="{76B2E0FE-2138-A29C-737B-91E67B733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5933" y="992510"/>
                <a:ext cx="422175" cy="422175"/>
              </a:xfrm>
              <a:prstGeom prst="rect">
                <a:avLst/>
              </a:prstGeom>
            </p:spPr>
          </p:pic>
          <p:pic>
            <p:nvPicPr>
              <p:cNvPr id="36" name="Afbeelding 35" descr="Afbeelding met emoticon, smiley, glimlach, clipart&#10;&#10;Automatisch gegenereerde beschrijving">
                <a:extLst>
                  <a:ext uri="{FF2B5EF4-FFF2-40B4-BE49-F238E27FC236}">
                    <a16:creationId xmlns:a16="http://schemas.microsoft.com/office/drawing/2014/main" id="{257E9AC9-01AC-1150-3A07-58A2938F9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8108" y="992510"/>
                <a:ext cx="422175" cy="422175"/>
              </a:xfrm>
              <a:prstGeom prst="rect">
                <a:avLst/>
              </a:prstGeom>
            </p:spPr>
          </p:pic>
          <p:pic>
            <p:nvPicPr>
              <p:cNvPr id="37" name="Afbeelding 36" descr="Afbeelding met emoticon, smiley, glimlach, clipart&#10;&#10;Automatisch gegenereerde beschrijving">
                <a:extLst>
                  <a:ext uri="{FF2B5EF4-FFF2-40B4-BE49-F238E27FC236}">
                    <a16:creationId xmlns:a16="http://schemas.microsoft.com/office/drawing/2014/main" id="{49520B81-A129-68FF-5341-153B60E8C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283" y="992509"/>
                <a:ext cx="422175" cy="422175"/>
              </a:xfrm>
              <a:prstGeom prst="rect">
                <a:avLst/>
              </a:prstGeom>
            </p:spPr>
          </p:pic>
          <p:pic>
            <p:nvPicPr>
              <p:cNvPr id="38" name="Afbeelding 37" descr="Afbeelding met emoticon, smiley, glimlach, clipart&#10;&#10;Automatisch gegenereerde beschrijving">
                <a:extLst>
                  <a:ext uri="{FF2B5EF4-FFF2-40B4-BE49-F238E27FC236}">
                    <a16:creationId xmlns:a16="http://schemas.microsoft.com/office/drawing/2014/main" id="{79593F1B-AA4C-6779-B416-85E94F6A0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458" y="992509"/>
                <a:ext cx="422175" cy="422175"/>
              </a:xfrm>
              <a:prstGeom prst="rect">
                <a:avLst/>
              </a:prstGeom>
            </p:spPr>
          </p:pic>
          <p:pic>
            <p:nvPicPr>
              <p:cNvPr id="39" name="Afbeelding 38" descr="Afbeelding met emoticon, smiley, glimlach, clipart&#10;&#10;Automatisch gegenereerde beschrijving">
                <a:extLst>
                  <a:ext uri="{FF2B5EF4-FFF2-40B4-BE49-F238E27FC236}">
                    <a16:creationId xmlns:a16="http://schemas.microsoft.com/office/drawing/2014/main" id="{DC9939F9-A0A3-9EDF-4000-247A07355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633" y="992509"/>
                <a:ext cx="422175" cy="422175"/>
              </a:xfrm>
              <a:prstGeom prst="rect">
                <a:avLst/>
              </a:prstGeom>
            </p:spPr>
          </p:pic>
        </p:grpSp>
        <p:pic>
          <p:nvPicPr>
            <p:cNvPr id="29" name="Picture 6" descr="Google (Noto Emoji 16.0)">
              <a:extLst>
                <a:ext uri="{FF2B5EF4-FFF2-40B4-BE49-F238E27FC236}">
                  <a16:creationId xmlns:a16="http://schemas.microsoft.com/office/drawing/2014/main" id="{FAB8BD48-3E80-9902-C2C6-04939DCEB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276" y="4184131"/>
              <a:ext cx="484187" cy="48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Google (Noto Emoji 16.0)">
              <a:extLst>
                <a:ext uri="{FF2B5EF4-FFF2-40B4-BE49-F238E27FC236}">
                  <a16:creationId xmlns:a16="http://schemas.microsoft.com/office/drawing/2014/main" id="{FB57BF4D-93DE-09D7-2D35-BD0986685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202" y="4184507"/>
              <a:ext cx="484187" cy="48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Google (Noto Emoji 16.0)">
              <a:extLst>
                <a:ext uri="{FF2B5EF4-FFF2-40B4-BE49-F238E27FC236}">
                  <a16:creationId xmlns:a16="http://schemas.microsoft.com/office/drawing/2014/main" id="{C1E11A03-4817-9321-EA11-458236810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315" y="4181516"/>
              <a:ext cx="484187" cy="48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Google (Noto Color Emoji 16.0)">
              <a:extLst>
                <a:ext uri="{FF2B5EF4-FFF2-40B4-BE49-F238E27FC236}">
                  <a16:creationId xmlns:a16="http://schemas.microsoft.com/office/drawing/2014/main" id="{36BBE097-F959-AE36-C8D1-40768A241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87347" y="4153352"/>
              <a:ext cx="484188" cy="484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Google (Noto Color Emoji 16.0)">
              <a:extLst>
                <a:ext uri="{FF2B5EF4-FFF2-40B4-BE49-F238E27FC236}">
                  <a16:creationId xmlns:a16="http://schemas.microsoft.com/office/drawing/2014/main" id="{C270A866-8C1F-825B-4742-9C10A9E50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09545" y="4164518"/>
              <a:ext cx="484188" cy="484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35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/>
              <a:pPr algn="ctr"/>
              <a:t>29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Identification levels</a:t>
            </a:r>
          </a:p>
          <a:p>
            <a:pPr defTabSz="762000">
              <a:lnSpc>
                <a:spcPct val="90000"/>
              </a:lnSpc>
            </a:pPr>
            <a:endParaRPr lang="en-GB" sz="1600" dirty="0"/>
          </a:p>
          <a:p>
            <a:pPr defTabSz="762000">
              <a:lnSpc>
                <a:spcPct val="90000"/>
              </a:lnSpc>
            </a:pPr>
            <a:r>
              <a:rPr lang="en-GB" sz="1800" dirty="0"/>
              <a:t>Indirect identifiers differentiated into several nested identification levels, e.g.</a:t>
            </a:r>
          </a:p>
          <a:p>
            <a:pPr lvl="1" defTabSz="762000">
              <a:lnSpc>
                <a:spcPct val="90000"/>
              </a:lnSpc>
            </a:pPr>
            <a:r>
              <a:rPr lang="en-GB" sz="1600" dirty="0"/>
              <a:t>Identifying (I)</a:t>
            </a:r>
          </a:p>
          <a:p>
            <a:pPr lvl="1" defTabSz="762000">
              <a:lnSpc>
                <a:spcPct val="90000"/>
              </a:lnSpc>
            </a:pPr>
            <a:r>
              <a:rPr lang="en-GB" sz="1600" dirty="0"/>
              <a:t>Very identifying (V)</a:t>
            </a:r>
          </a:p>
          <a:p>
            <a:pPr lvl="1" defTabSz="762000">
              <a:lnSpc>
                <a:spcPct val="90000"/>
              </a:lnSpc>
            </a:pPr>
            <a:r>
              <a:rPr lang="en-GB" sz="1600" dirty="0"/>
              <a:t>Extremely identifying (E)</a:t>
            </a:r>
          </a:p>
          <a:p>
            <a:pPr defTabSz="762000">
              <a:lnSpc>
                <a:spcPct val="90000"/>
              </a:lnSpc>
            </a:pPr>
            <a:endParaRPr lang="en-GB" sz="1800" dirty="0"/>
          </a:p>
          <a:p>
            <a:pPr defTabSz="762000">
              <a:lnSpc>
                <a:spcPct val="90000"/>
              </a:lnSpc>
            </a:pPr>
            <a:r>
              <a:rPr lang="en-GB" sz="1800" dirty="0"/>
              <a:t>E.g., based on how</a:t>
            </a:r>
          </a:p>
          <a:p>
            <a:pPr lvl="1" defTabSz="762000">
              <a:lnSpc>
                <a:spcPct val="90000"/>
              </a:lnSpc>
            </a:pPr>
            <a:r>
              <a:rPr lang="en-GB" sz="1600" dirty="0"/>
              <a:t>visible</a:t>
            </a:r>
          </a:p>
          <a:p>
            <a:pPr lvl="1" defTabSz="762000">
              <a:lnSpc>
                <a:spcPct val="90000"/>
              </a:lnSpc>
            </a:pPr>
            <a:r>
              <a:rPr lang="en-GB" sz="1600" dirty="0"/>
              <a:t>searchable</a:t>
            </a:r>
          </a:p>
          <a:p>
            <a:pPr lvl="1" defTabSz="762000">
              <a:lnSpc>
                <a:spcPct val="90000"/>
              </a:lnSpc>
            </a:pPr>
            <a:r>
              <a:rPr lang="en-GB" sz="1600" dirty="0"/>
              <a:t>rare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Microdata</a:t>
            </a:r>
          </a:p>
        </p:txBody>
      </p:sp>
      <p:sp>
        <p:nvSpPr>
          <p:cNvPr id="6" name="Ovaal 5"/>
          <p:cNvSpPr/>
          <p:nvPr/>
        </p:nvSpPr>
        <p:spPr bwMode="auto">
          <a:xfrm>
            <a:off x="4514876" y="2499742"/>
            <a:ext cx="2680549" cy="2016224"/>
          </a:xfrm>
          <a:prstGeom prst="ellipse">
            <a:avLst/>
          </a:prstGeom>
          <a:solidFill>
            <a:schemeClr val="tx1">
              <a:alpha val="4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0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0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0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2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solidFill>
                  <a:srgbClr val="000099"/>
                </a:solidFill>
                <a:latin typeface="Arial" charset="0"/>
              </a:rPr>
              <a:t>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solidFill>
                  <a:srgbClr val="000099"/>
                </a:solidFill>
                <a:latin typeface="Arial" charset="0"/>
              </a:rPr>
              <a:t>              I</a:t>
            </a:r>
            <a:endParaRPr lang="nl-NL" sz="20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000" dirty="0"/>
          </a:p>
        </p:txBody>
      </p:sp>
      <p:sp>
        <p:nvSpPr>
          <p:cNvPr id="7" name="Ovaal 6"/>
          <p:cNvSpPr/>
          <p:nvPr/>
        </p:nvSpPr>
        <p:spPr bwMode="auto">
          <a:xfrm>
            <a:off x="4931668" y="2735201"/>
            <a:ext cx="2084871" cy="1276709"/>
          </a:xfrm>
          <a:prstGeom prst="ellipse">
            <a:avLst/>
          </a:prstGeom>
          <a:solidFill>
            <a:srgbClr val="0070C0">
              <a:alpha val="25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4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4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4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solidFill>
                  <a:srgbClr val="000099"/>
                </a:solidFill>
                <a:latin typeface="Arial" charset="0"/>
              </a:rPr>
              <a:t> V</a:t>
            </a:r>
            <a:endParaRPr lang="nl-NL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8" name="Ovaal 7"/>
          <p:cNvSpPr/>
          <p:nvPr/>
        </p:nvSpPr>
        <p:spPr bwMode="auto">
          <a:xfrm>
            <a:off x="5659557" y="2931790"/>
            <a:ext cx="982868" cy="628192"/>
          </a:xfrm>
          <a:prstGeom prst="ellipse">
            <a:avLst/>
          </a:prstGeom>
          <a:solidFill>
            <a:srgbClr val="003399">
              <a:alpha val="25000"/>
            </a:srgbClr>
          </a:solidFill>
          <a:ln w="127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400" dirty="0">
              <a:solidFill>
                <a:srgbClr val="000099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solidFill>
                  <a:srgbClr val="000099"/>
                </a:solidFill>
                <a:latin typeface="Arial" charset="0"/>
              </a:rPr>
              <a:t> E</a:t>
            </a:r>
            <a:endParaRPr lang="nl-NL" dirty="0">
              <a:solidFill>
                <a:srgbClr val="0000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7450579-207D-7856-1250-589E36833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Peter-Paul de Wolf (Statistics Netherlands	) </a:t>
            </a:r>
            <a:r>
              <a:rPr lang="en-US" dirty="0">
                <a:hlinkClick r:id="rId2"/>
              </a:rPr>
              <a:t>pp.dewolf@cbs.nl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4225293-C4A2-08F9-1B9F-5FA2AC1AB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September 2025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EE313B1-D123-B131-D37A-6F42A50DD1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z="1400" dirty="0"/>
          </a:p>
          <a:p>
            <a:r>
              <a:rPr lang="en-US" dirty="0"/>
              <a:t>Privacy, disclosure and SDC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DB24418-4CD3-FA0B-84E4-F7F9DB5A0A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4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/>
              <a:pPr algn="ctr"/>
              <a:t>30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Then check certain combinations of identifying variables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Each combination of scores should occur at least </a:t>
            </a:r>
            <a:r>
              <a:rPr lang="en-US" i="1" dirty="0"/>
              <a:t>n</a:t>
            </a:r>
            <a:r>
              <a:rPr lang="en-US" dirty="0"/>
              <a:t> times in the </a:t>
            </a:r>
            <a:r>
              <a:rPr lang="en-US" b="1" dirty="0">
                <a:solidFill>
                  <a:srgbClr val="00B0F0"/>
                </a:solidFill>
              </a:rPr>
              <a:t>population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dirty="0"/>
              <a:t>E.g., check </a:t>
            </a:r>
            <a:r>
              <a:rPr lang="en-US" b="1" dirty="0">
                <a:solidFill>
                  <a:srgbClr val="00B0F0"/>
                </a:solidFill>
              </a:rPr>
              <a:t>population</a:t>
            </a:r>
            <a:r>
              <a:rPr lang="en-US" dirty="0"/>
              <a:t> frequencies in all combinations consisting of</a:t>
            </a:r>
          </a:p>
          <a:p>
            <a:pPr marL="361950" indent="0">
              <a:buNone/>
            </a:pPr>
            <a:r>
              <a:rPr lang="en-US" sz="1800" dirty="0"/>
              <a:t>identifying × very identifying × extremely identifying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Microdata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B618E293-7273-3EE6-72E6-874855E7E403}"/>
              </a:ext>
            </a:extLst>
          </p:cNvPr>
          <p:cNvGrpSpPr/>
          <p:nvPr/>
        </p:nvGrpSpPr>
        <p:grpSpPr>
          <a:xfrm>
            <a:off x="6104379" y="3752374"/>
            <a:ext cx="2160240" cy="1031185"/>
            <a:chOff x="4427984" y="3916164"/>
            <a:chExt cx="2160240" cy="1031185"/>
          </a:xfrm>
        </p:grpSpPr>
        <p:sp>
          <p:nvSpPr>
            <p:cNvPr id="5" name="Ovaal 4"/>
            <p:cNvSpPr/>
            <p:nvPr/>
          </p:nvSpPr>
          <p:spPr bwMode="auto">
            <a:xfrm>
              <a:off x="4427984" y="3916164"/>
              <a:ext cx="2160240" cy="1031185"/>
            </a:xfrm>
            <a:prstGeom prst="ellipse">
              <a:avLst/>
            </a:prstGeom>
            <a:solidFill>
              <a:schemeClr val="tx1">
                <a:alpha val="4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sz="2000" dirty="0">
                <a:solidFill>
                  <a:srgbClr val="000099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2000" dirty="0">
                  <a:solidFill>
                    <a:srgbClr val="000099"/>
                  </a:solidFill>
                  <a:latin typeface="Arial" charset="0"/>
                </a:rPr>
                <a:t>       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400" dirty="0">
                  <a:solidFill>
                    <a:srgbClr val="000099"/>
                  </a:solidFill>
                  <a:latin typeface="Arial" charset="0"/>
                </a:rPr>
                <a:t>          </a:t>
              </a:r>
              <a:r>
                <a:rPr lang="nl-NL" sz="1000" dirty="0">
                  <a:solidFill>
                    <a:srgbClr val="000099"/>
                  </a:solidFill>
                  <a:latin typeface="Arial" charset="0"/>
                </a:rPr>
                <a:t>I</a:t>
              </a:r>
              <a:endParaRPr lang="nl-NL" sz="2000" dirty="0">
                <a:solidFill>
                  <a:srgbClr val="000099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sz="2000" dirty="0"/>
            </a:p>
          </p:txBody>
        </p:sp>
        <p:sp>
          <p:nvSpPr>
            <p:cNvPr id="6" name="Ovaal 5"/>
            <p:cNvSpPr/>
            <p:nvPr/>
          </p:nvSpPr>
          <p:spPr bwMode="auto">
            <a:xfrm>
              <a:off x="4768076" y="4076874"/>
              <a:ext cx="1680186" cy="631378"/>
            </a:xfrm>
            <a:prstGeom prst="ellipse">
              <a:avLst/>
            </a:prstGeom>
            <a:solidFill>
              <a:srgbClr val="0070C0">
                <a:alpha val="25000"/>
              </a:srgbClr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sz="1000" dirty="0">
                <a:solidFill>
                  <a:srgbClr val="000099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sz="700" dirty="0">
                <a:solidFill>
                  <a:srgbClr val="000099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000" dirty="0">
                  <a:solidFill>
                    <a:srgbClr val="000099"/>
                  </a:solidFill>
                  <a:latin typeface="Arial" charset="0"/>
                </a:rPr>
                <a:t>V</a:t>
              </a:r>
              <a:endParaRPr lang="nl-NL" sz="1100" dirty="0">
                <a:solidFill>
                  <a:srgbClr val="000099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nl-NL" dirty="0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7" name="Ovaal 6"/>
            <p:cNvSpPr/>
            <p:nvPr/>
          </p:nvSpPr>
          <p:spPr bwMode="auto">
            <a:xfrm>
              <a:off x="5354067" y="4207913"/>
              <a:ext cx="792088" cy="370525"/>
            </a:xfrm>
            <a:prstGeom prst="ellipse">
              <a:avLst/>
            </a:prstGeom>
            <a:solidFill>
              <a:srgbClr val="003399">
                <a:alpha val="25000"/>
              </a:srgbClr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NL" sz="1400" dirty="0">
                  <a:solidFill>
                    <a:srgbClr val="000099"/>
                  </a:solidFill>
                  <a:latin typeface="Arial" charset="0"/>
                </a:rPr>
                <a:t> </a:t>
              </a:r>
              <a:r>
                <a:rPr lang="nl-NL" sz="1000" dirty="0">
                  <a:solidFill>
                    <a:srgbClr val="000099"/>
                  </a:solidFill>
                  <a:latin typeface="Arial" charset="0"/>
                </a:rPr>
                <a:t>E</a:t>
              </a:r>
              <a:endParaRPr lang="nl-NL" dirty="0">
                <a:solidFill>
                  <a:srgbClr val="000099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/>
              <a:pPr algn="ctr"/>
              <a:t>31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Identification levels: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Defined in terms of </a:t>
            </a:r>
            <a:r>
              <a:rPr lang="en-US" b="1" dirty="0">
                <a:solidFill>
                  <a:srgbClr val="00B0F0"/>
                </a:solidFill>
              </a:rPr>
              <a:t>population</a:t>
            </a:r>
            <a:r>
              <a:rPr lang="en-US" dirty="0"/>
              <a:t> frequencies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Need translation to </a:t>
            </a:r>
            <a:r>
              <a:rPr lang="en-US" b="1" dirty="0">
                <a:solidFill>
                  <a:srgbClr val="00B0F0"/>
                </a:solidFill>
              </a:rPr>
              <a:t>microdata</a:t>
            </a:r>
            <a:r>
              <a:rPr lang="en-US" dirty="0"/>
              <a:t> set in question (sample?)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Rule of thumb (relates population threshold to microdata set threshold)</a:t>
            </a:r>
          </a:p>
          <a:p>
            <a:r>
              <a:rPr lang="en-US" dirty="0"/>
              <a:t>Use available population information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300820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B191EA0-5400-E70B-BFBA-CA7A7DEA3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32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D6E55D-2550-AA7F-1B42-AA75902AF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attacker’s behavior (scenario)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dirty="0"/>
              <a:t>Simple scenario in case of </a:t>
            </a:r>
            <a:r>
              <a:rPr lang="en-US" i="1" dirty="0"/>
              <a:t>k</a:t>
            </a:r>
            <a:r>
              <a:rPr lang="en-US" dirty="0"/>
              <a:t>-anonymity, </a:t>
            </a:r>
            <a:r>
              <a:rPr lang="en-US" i="1" dirty="0"/>
              <a:t>k</a:t>
            </a:r>
            <a:r>
              <a:rPr lang="en-US" i="1" baseline="30000" dirty="0"/>
              <a:t>m</a:t>
            </a:r>
            <a:r>
              <a:rPr lang="en-US" dirty="0"/>
              <a:t>-anonymity, identification levels: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BBDBC8-6468-0D71-1CAD-FD4A98AB1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93848C7-0F2B-A74C-8E3B-393F5CDA6DD7}"/>
              </a:ext>
            </a:extLst>
          </p:cNvPr>
          <p:cNvSpPr/>
          <p:nvPr/>
        </p:nvSpPr>
        <p:spPr>
          <a:xfrm>
            <a:off x="827584" y="2920029"/>
            <a:ext cx="7200800" cy="1296144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71D6C"/>
                </a:solidFill>
              </a:rPr>
              <a:t>Assume a record is randomly linked with one of the </a:t>
            </a:r>
            <a:r>
              <a:rPr lang="en-US" sz="2400" i="1" dirty="0" err="1">
                <a:solidFill>
                  <a:srgbClr val="271D6C"/>
                </a:solidFill>
              </a:rPr>
              <a:t>f</a:t>
            </a:r>
            <a:r>
              <a:rPr lang="en-US" sz="2400" i="1" baseline="-25000" dirty="0" err="1">
                <a:solidFill>
                  <a:srgbClr val="271D6C"/>
                </a:solidFill>
              </a:rPr>
              <a:t>k</a:t>
            </a:r>
            <a:r>
              <a:rPr lang="en-US" sz="2400" dirty="0">
                <a:solidFill>
                  <a:srgbClr val="271D6C"/>
                </a:solidFill>
              </a:rPr>
              <a:t> possible matches, then probability of a correct match is 1/</a:t>
            </a:r>
            <a:r>
              <a:rPr lang="en-US" sz="2400" i="1" dirty="0" err="1">
                <a:solidFill>
                  <a:srgbClr val="271D6C"/>
                </a:solidFill>
              </a:rPr>
              <a:t>f</a:t>
            </a:r>
            <a:r>
              <a:rPr lang="en-US" sz="2400" i="1" baseline="-25000" dirty="0" err="1">
                <a:solidFill>
                  <a:srgbClr val="271D6C"/>
                </a:solidFill>
              </a:rPr>
              <a:t>k</a:t>
            </a:r>
            <a:r>
              <a:rPr lang="en-US" sz="2400" i="1" baseline="-25000" dirty="0">
                <a:solidFill>
                  <a:srgbClr val="271D6C"/>
                </a:solidFill>
              </a:rPr>
              <a:t> </a:t>
            </a:r>
            <a:r>
              <a:rPr lang="en-US" sz="2400" dirty="0">
                <a:solidFill>
                  <a:srgbClr val="271D6C"/>
                </a:solidFill>
              </a:rPr>
              <a:t>(per record risk)</a:t>
            </a:r>
          </a:p>
        </p:txBody>
      </p:sp>
    </p:spTree>
    <p:extLst>
      <p:ext uri="{BB962C8B-B14F-4D97-AF65-F5344CB8AC3E}">
        <p14:creationId xmlns:p14="http://schemas.microsoft.com/office/powerpoint/2010/main" val="946656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E0BD863-B96A-6ED5-8815-4600ABAEE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33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F2DB20-6AC9-F464-20B9-6DE02C14A2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far </a:t>
            </a:r>
            <a:r>
              <a:rPr lang="en-US" i="1" dirty="0"/>
              <a:t>individual</a:t>
            </a:r>
            <a:r>
              <a:rPr lang="en-US" dirty="0"/>
              <a:t> risk</a:t>
            </a:r>
          </a:p>
          <a:p>
            <a:pPr marL="0" indent="0">
              <a:buNone/>
            </a:pPr>
            <a:endParaRPr lang="en-US" dirty="0"/>
          </a:p>
          <a:p>
            <a:pPr marL="0" lvl="1" indent="0" defTabSz="762000">
              <a:lnSpc>
                <a:spcPct val="90000"/>
              </a:lnSpc>
              <a:buNone/>
            </a:pPr>
            <a:r>
              <a:rPr lang="en-GB" dirty="0"/>
              <a:t>How about hierarchical data structures (e.g., households)?</a:t>
            </a:r>
          </a:p>
          <a:p>
            <a:pPr marL="742950" lvl="2" indent="-342900" defTabSz="762000">
              <a:lnSpc>
                <a:spcPct val="90000"/>
              </a:lnSpc>
            </a:pPr>
            <a:r>
              <a:rPr lang="en-GB" sz="2000" dirty="0"/>
              <a:t>Dependency between household members</a:t>
            </a:r>
          </a:p>
          <a:p>
            <a:pPr marL="742950" lvl="2" indent="-342900" defTabSz="762000">
              <a:lnSpc>
                <a:spcPct val="90000"/>
              </a:lnSpc>
            </a:pPr>
            <a:r>
              <a:rPr lang="en-GB" sz="2000" dirty="0"/>
              <a:t>Disclosure risk is risk that </a:t>
            </a:r>
            <a:r>
              <a:rPr lang="en-GB" sz="2000" i="1" dirty="0"/>
              <a:t>at least one</a:t>
            </a:r>
            <a:r>
              <a:rPr lang="en-GB" sz="2000" dirty="0"/>
              <a:t> household member is identified (and thus the household)</a:t>
            </a:r>
          </a:p>
          <a:p>
            <a:pPr marL="742950" lvl="2" indent="-342900" defTabSz="762000">
              <a:lnSpc>
                <a:spcPct val="90000"/>
              </a:lnSpc>
            </a:pPr>
            <a:r>
              <a:rPr lang="en-GB" sz="2000" dirty="0"/>
              <a:t>Household variables (e.g., household size) in key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3C144B-E465-B39B-B3A5-6D65318D4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2653914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EFC3E75-CE80-6682-18E2-143AB1702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34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608E65-6C31-B035-DE0F-CC8CC74B21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7832181" cy="345571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Household variables</a:t>
            </a:r>
          </a:p>
          <a:p>
            <a:pPr marL="742950" lvl="2" indent="-342900" defTabSz="762000">
              <a:lnSpc>
                <a:spcPct val="90000"/>
              </a:lnSpc>
            </a:pPr>
            <a:endParaRPr lang="en-GB" dirty="0"/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Referring to household (e.g., </a:t>
            </a:r>
            <a:r>
              <a:rPr lang="en-GB" dirty="0" err="1"/>
              <a:t>hh</a:t>
            </a:r>
            <a:r>
              <a:rPr lang="en-GB" dirty="0"/>
              <a:t>-size, </a:t>
            </a:r>
            <a:r>
              <a:rPr lang="en-GB" dirty="0" err="1"/>
              <a:t>hh</a:t>
            </a:r>
            <a:r>
              <a:rPr lang="en-GB" dirty="0"/>
              <a:t>-type, </a:t>
            </a:r>
            <a:r>
              <a:rPr lang="en-GB" dirty="0" err="1"/>
              <a:t>hh</a:t>
            </a:r>
            <a:r>
              <a:rPr lang="en-GB" dirty="0"/>
              <a:t>-income)</a:t>
            </a:r>
          </a:p>
          <a:p>
            <a:pPr marL="819139" lvl="3" defTabSz="714375">
              <a:lnSpc>
                <a:spcPct val="90000"/>
              </a:lnSpc>
            </a:pPr>
            <a:r>
              <a:rPr lang="en-GB" sz="2000" dirty="0"/>
              <a:t>Same for all members</a:t>
            </a:r>
          </a:p>
          <a:p>
            <a:pPr marL="361950" lvl="2" defTabSz="714375">
              <a:lnSpc>
                <a:spcPct val="90000"/>
              </a:lnSpc>
            </a:pPr>
            <a:endParaRPr lang="en-GB" dirty="0"/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Referring to individuals (e.g., religion)</a:t>
            </a:r>
          </a:p>
          <a:p>
            <a:pPr marL="819139" lvl="3" defTabSz="714375">
              <a:lnSpc>
                <a:spcPct val="90000"/>
              </a:lnSpc>
            </a:pPr>
            <a:r>
              <a:rPr lang="en-GB" sz="2000" dirty="0"/>
              <a:t>High probability the same for all members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AFB78A2-501B-F342-C6C0-0FA2761663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222672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76B9AF0-A918-91E0-F4BC-0DD9696FA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35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FC0A9ED-4C4A-BE62-5A28-E8BAAAC882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Things to consider when releasing microdata:</a:t>
            </a:r>
          </a:p>
          <a:p>
            <a:pPr marL="361950" lvl="2" defTabSz="714375">
              <a:lnSpc>
                <a:spcPct val="90000"/>
              </a:lnSpc>
            </a:pPr>
            <a:endParaRPr lang="en-GB" dirty="0"/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Limit number of identifying variables</a:t>
            </a:r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Outdate the microdata set</a:t>
            </a:r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Randomize the order of the records</a:t>
            </a:r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Provide only one microdata set per survey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40609D-1806-BB43-46DC-B05628D086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2420509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EB8E5AD-27C7-5B81-983C-836F796BE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36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4674FC-55AD-589B-499E-A3955A18D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Consider to release mostly </a:t>
            </a:r>
            <a:r>
              <a:rPr lang="en-GB" i="1" dirty="0"/>
              <a:t>indirect regional variables </a:t>
            </a:r>
            <a:r>
              <a:rPr lang="en-GB" dirty="0"/>
              <a:t>and limit number of </a:t>
            </a:r>
            <a:r>
              <a:rPr lang="en-GB" i="1" dirty="0"/>
              <a:t>direct regional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very careful with</a:t>
            </a:r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Possibility to match with other (open) data</a:t>
            </a:r>
          </a:p>
          <a:p>
            <a:pPr marL="361950" lvl="2" defTabSz="714375">
              <a:lnSpc>
                <a:spcPct val="90000"/>
              </a:lnSpc>
            </a:pPr>
            <a:r>
              <a:rPr lang="en-GB" dirty="0"/>
              <a:t>Panel surveys</a:t>
            </a:r>
          </a:p>
          <a:p>
            <a:pPr marL="819139" lvl="3" defTabSz="714375">
              <a:lnSpc>
                <a:spcPct val="90000"/>
              </a:lnSpc>
            </a:pPr>
            <a:r>
              <a:rPr lang="en-GB" dirty="0"/>
              <a:t>mutations/changes are very identifying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4B1877-59C8-5B79-BAC4-02B22B0C7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3179103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154CDE-E44A-4A3A-A4DD-19828BC76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37</a:t>
            </a:fld>
            <a:endParaRPr lang="nl-NL" sz="12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61A8AE-21C3-6E1E-015C-E250BB227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4B3CF230-E47E-3610-4B25-D9AD6605B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27138"/>
              </p:ext>
            </p:extLst>
          </p:nvPr>
        </p:nvGraphicFramePr>
        <p:xfrm>
          <a:off x="212536" y="1030378"/>
          <a:ext cx="8176757" cy="3504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267">
                  <a:extLst>
                    <a:ext uri="{9D8B030D-6E8A-4147-A177-3AD203B41FA5}">
                      <a16:colId xmlns:a16="http://schemas.microsoft.com/office/drawing/2014/main" val="2928058888"/>
                    </a:ext>
                  </a:extLst>
                </a:gridCol>
                <a:gridCol w="2335657">
                  <a:extLst>
                    <a:ext uri="{9D8B030D-6E8A-4147-A177-3AD203B41FA5}">
                      <a16:colId xmlns:a16="http://schemas.microsoft.com/office/drawing/2014/main" val="1072165046"/>
                    </a:ext>
                  </a:extLst>
                </a:gridCol>
                <a:gridCol w="2630297">
                  <a:extLst>
                    <a:ext uri="{9D8B030D-6E8A-4147-A177-3AD203B41FA5}">
                      <a16:colId xmlns:a16="http://schemas.microsoft.com/office/drawing/2014/main" val="1305662336"/>
                    </a:ext>
                  </a:extLst>
                </a:gridCol>
                <a:gridCol w="2543536">
                  <a:extLst>
                    <a:ext uri="{9D8B030D-6E8A-4147-A177-3AD203B41FA5}">
                      <a16:colId xmlns:a16="http://schemas.microsoft.com/office/drawing/2014/main" val="1659281821"/>
                    </a:ext>
                  </a:extLst>
                </a:gridCol>
              </a:tblGrid>
              <a:tr h="584109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PUF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SUF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err="1"/>
                        <a:t>ScUF</a:t>
                      </a:r>
                      <a:endParaRPr lang="en-US" sz="2400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17677"/>
                  </a:ext>
                </a:extLst>
              </a:tr>
              <a:tr h="584109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 influence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Contract + NDA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Contract + NDA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007501"/>
                  </a:ext>
                </a:extLst>
              </a:tr>
              <a:tr h="584109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No influence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Limited influence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Intake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396287"/>
                  </a:ext>
                </a:extLst>
              </a:tr>
              <a:tr h="584109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Limited influence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Some influence (contract)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RA-environment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728929"/>
                  </a:ext>
                </a:extLst>
              </a:tr>
              <a:tr h="584109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Strictly protected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Strongly protected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Lightly protected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820312"/>
                  </a:ext>
                </a:extLst>
              </a:tr>
              <a:tr h="584109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Limited influence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Limited influence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Check for disclosure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708928"/>
                  </a:ext>
                </a:extLst>
              </a:tr>
            </a:tbl>
          </a:graphicData>
        </a:graphic>
      </p:graphicFrame>
      <p:grpSp>
        <p:nvGrpSpPr>
          <p:cNvPr id="7" name="Groep 6">
            <a:extLst>
              <a:ext uri="{FF2B5EF4-FFF2-40B4-BE49-F238E27FC236}">
                <a16:creationId xmlns:a16="http://schemas.microsoft.com/office/drawing/2014/main" id="{928349F1-EAD5-F2D3-2D8B-5B09606F50EE}"/>
              </a:ext>
            </a:extLst>
          </p:cNvPr>
          <p:cNvGrpSpPr/>
          <p:nvPr/>
        </p:nvGrpSpPr>
        <p:grpSpPr>
          <a:xfrm>
            <a:off x="395536" y="1753818"/>
            <a:ext cx="314019" cy="313876"/>
            <a:chOff x="585573" y="1897834"/>
            <a:chExt cx="314019" cy="313876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3BFA3B22-1D2B-25A8-0F0A-4196A136D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73" y="1897834"/>
              <a:ext cx="314019" cy="3138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6CD7C911-C6A7-55B7-25AD-FB9076988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994" y="1963225"/>
              <a:ext cx="183178" cy="183094"/>
            </a:xfrm>
            <a:prstGeom prst="rect">
              <a:avLst/>
            </a:prstGeom>
          </p:spPr>
        </p:pic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15F16445-A429-F529-AB11-787172F1A33C}"/>
              </a:ext>
            </a:extLst>
          </p:cNvPr>
          <p:cNvGrpSpPr/>
          <p:nvPr/>
        </p:nvGrpSpPr>
        <p:grpSpPr>
          <a:xfrm>
            <a:off x="395536" y="2329882"/>
            <a:ext cx="314019" cy="313876"/>
            <a:chOff x="585573" y="2500614"/>
            <a:chExt cx="314019" cy="313876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ADF46FE-E0E7-7579-01B6-D1C3FBE7A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73" y="2500614"/>
              <a:ext cx="314019" cy="3138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08DD47FA-5D78-D84A-A703-368982A2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p:blipFill>
          <p:spPr>
            <a:xfrm>
              <a:off x="650994" y="2566005"/>
              <a:ext cx="183178" cy="183094"/>
            </a:xfrm>
            <a:prstGeom prst="rect">
              <a:avLst/>
            </a:prstGeom>
          </p:spPr>
        </p:pic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B5DB50FB-CAF8-4C7B-D62B-BB8E9AD85897}"/>
              </a:ext>
            </a:extLst>
          </p:cNvPr>
          <p:cNvGrpSpPr/>
          <p:nvPr/>
        </p:nvGrpSpPr>
        <p:grpSpPr>
          <a:xfrm>
            <a:off x="395536" y="2905946"/>
            <a:ext cx="314019" cy="313876"/>
            <a:chOff x="586998" y="3046285"/>
            <a:chExt cx="314019" cy="313876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5959362B-1A7A-1DBE-69EB-A9053BDCC9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998" y="3046285"/>
              <a:ext cx="314019" cy="3138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0D4C2A00-1C52-6E9E-A2F5-44791C36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p:blipFill>
          <p:spPr>
            <a:xfrm>
              <a:off x="669539" y="3128788"/>
              <a:ext cx="148937" cy="148869"/>
            </a:xfrm>
            <a:prstGeom prst="rect">
              <a:avLst/>
            </a:prstGeom>
          </p:spPr>
        </p:pic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500D1C2-73AD-0E02-E2EB-CD29E55CC914}"/>
              </a:ext>
            </a:extLst>
          </p:cNvPr>
          <p:cNvGrpSpPr/>
          <p:nvPr/>
        </p:nvGrpSpPr>
        <p:grpSpPr>
          <a:xfrm>
            <a:off x="395536" y="3507854"/>
            <a:ext cx="314019" cy="313876"/>
            <a:chOff x="587646" y="3652499"/>
            <a:chExt cx="314019" cy="313876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46949AD-356D-4FBF-881B-081B5F868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646" y="3652499"/>
              <a:ext cx="314019" cy="3138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FBABE277-43CF-9EAB-D708-4053EDFB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p:blipFill>
          <p:spPr>
            <a:xfrm>
              <a:off x="653067" y="3717890"/>
              <a:ext cx="183178" cy="183094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EFD3C8AC-1611-E485-B1DC-048296F62E80}"/>
              </a:ext>
            </a:extLst>
          </p:cNvPr>
          <p:cNvGrpSpPr/>
          <p:nvPr/>
        </p:nvGrpSpPr>
        <p:grpSpPr>
          <a:xfrm>
            <a:off x="395536" y="4083918"/>
            <a:ext cx="314019" cy="313876"/>
            <a:chOff x="582888" y="4270300"/>
            <a:chExt cx="314019" cy="313876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7DCFD7B-5067-901F-2484-2ADBD6DA5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888" y="4270300"/>
              <a:ext cx="314019" cy="3138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E1DAA915-C9EF-2B0B-55E4-B71CBE16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/>
            </a:blip>
            <a:stretch>
              <a:fillRect/>
            </a:stretch>
          </p:blipFill>
          <p:spPr>
            <a:xfrm>
              <a:off x="650994" y="4324954"/>
              <a:ext cx="183178" cy="183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783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C9341A6-ABBD-8B89-E74E-DA8E9A40F7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38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C75C1A1-E317-C570-132C-637DC979AE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Rules for PUFs are much stricter than those for SUFs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SUF accompanied by legal measures</a:t>
            </a:r>
          </a:p>
          <a:p>
            <a:pPr marL="0" indent="0">
              <a:buNone/>
            </a:pPr>
            <a:r>
              <a:rPr lang="en-US" sz="1800" dirty="0"/>
              <a:t>E.g.: 	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GB" sz="1800" dirty="0"/>
              <a:t>only for statistical research</a:t>
            </a:r>
            <a:br>
              <a:rPr lang="en-GB" sz="1800" dirty="0"/>
            </a:br>
            <a:r>
              <a:rPr lang="en-GB" sz="1800" dirty="0"/>
              <a:t>	no attempt to disclose data</a:t>
            </a:r>
            <a:br>
              <a:rPr lang="en-GB" sz="1800" dirty="0"/>
            </a:br>
            <a:r>
              <a:rPr lang="en-GB" sz="1800" dirty="0"/>
              <a:t>	data disclosed by accident may not be misused</a:t>
            </a:r>
            <a:br>
              <a:rPr lang="en-GB" sz="1800" dirty="0"/>
            </a:br>
            <a:r>
              <a:rPr lang="en-GB" sz="1800" dirty="0"/>
              <a:t>	no matching allowed</a:t>
            </a:r>
            <a:br>
              <a:rPr lang="en-GB" sz="1800" dirty="0"/>
            </a:br>
            <a:r>
              <a:rPr lang="en-GB" sz="1800" dirty="0"/>
              <a:t>	results of research must be screened</a:t>
            </a:r>
            <a:br>
              <a:rPr lang="en-GB" sz="1800" dirty="0"/>
            </a:br>
            <a:r>
              <a:rPr lang="en-GB" sz="1800" dirty="0"/>
              <a:t>	data must be destroyed after use</a:t>
            </a:r>
            <a:br>
              <a:rPr lang="en-GB" sz="1800" dirty="0"/>
            </a:br>
            <a:r>
              <a:rPr lang="en-GB" sz="1800" dirty="0"/>
              <a:t>	possibility to take legal action after breach of confidentiality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3A6421A-B883-3F10-A308-DC5422645B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2284696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43B5371-32DB-A727-D524-1E1C3454ED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39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97A9F7-7D9D-5C48-706B-6342EEAB53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Thresholds on risk measures are much higher in case of PUFs (compared to SUFs)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Dutch PUF:</a:t>
            </a:r>
          </a:p>
          <a:p>
            <a:pPr marL="0" indent="0">
              <a:buNone/>
            </a:pPr>
            <a:r>
              <a:rPr lang="en-US" dirty="0"/>
              <a:t>	Identification of units is very unlikely</a:t>
            </a:r>
          </a:p>
          <a:p>
            <a:pPr marL="0" indent="0">
              <a:buNone/>
            </a:pPr>
            <a:r>
              <a:rPr lang="en-US" dirty="0"/>
              <a:t>	No sensitive information is included!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53E89F-5D72-B2B4-828A-59529EC4FB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</p:spTree>
    <p:extLst>
      <p:ext uri="{BB962C8B-B14F-4D97-AF65-F5344CB8AC3E}">
        <p14:creationId xmlns:p14="http://schemas.microsoft.com/office/powerpoint/2010/main" val="149904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CEC5C2F-2CFC-B292-B3DB-7657984C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4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5B78A9-A4E5-489D-228D-5FD2B2019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r>
              <a:rPr lang="en-US" dirty="0"/>
              <a:t>People</a:t>
            </a:r>
          </a:p>
          <a:p>
            <a:r>
              <a:rPr lang="en-US" dirty="0"/>
              <a:t>Businesses</a:t>
            </a:r>
          </a:p>
          <a:p>
            <a:r>
              <a:rPr lang="en-US" dirty="0"/>
              <a:t>Data/Information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4F17E4D-521D-89A3-B265-C0099F7027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734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B16C69D-6331-9A22-BD34-7A27D229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>
                <a:solidFill>
                  <a:schemeClr val="bg1"/>
                </a:solidFill>
              </a:rPr>
              <a:pPr algn="ctr"/>
              <a:t>40</a:t>
            </a:fld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584450-CB5E-655B-E06E-B824B7D6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Microdata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867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28D654A-4BCE-7859-BCD7-D0DD1D42F2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41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63EE83-523E-4977-CDCB-03AB9C2F6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(traditional) SDC methods: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lvl="1" indent="0" defTabSz="762000">
              <a:lnSpc>
                <a:spcPct val="90000"/>
              </a:lnSpc>
              <a:buNone/>
            </a:pPr>
            <a:endParaRPr lang="en-GB" sz="1200" dirty="0"/>
          </a:p>
          <a:p>
            <a:pPr marL="0" lvl="1" indent="0" defTabSz="762000">
              <a:lnSpc>
                <a:spcPct val="90000"/>
              </a:lnSpc>
              <a:buNone/>
            </a:pPr>
            <a:r>
              <a:rPr lang="en-GB" sz="1200" dirty="0"/>
              <a:t>	</a:t>
            </a:r>
          </a:p>
          <a:p>
            <a:pPr marL="0" lvl="1" indent="0" defTabSz="762000">
              <a:lnSpc>
                <a:spcPct val="90000"/>
              </a:lnSpc>
              <a:buNone/>
            </a:pPr>
            <a:r>
              <a:rPr lang="en-GB" sz="2000" dirty="0"/>
              <a:t>	</a:t>
            </a:r>
            <a:endParaRPr lang="en-GB" sz="18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C2AB07-CD3E-4478-BA0B-2D86BE633F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CA14B9CD-DC1F-0396-418B-804FA705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86520"/>
              </p:ext>
            </p:extLst>
          </p:nvPr>
        </p:nvGraphicFramePr>
        <p:xfrm>
          <a:off x="2159968" y="1782172"/>
          <a:ext cx="4248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000">
                  <a:extLst>
                    <a:ext uri="{9D8B030D-6E8A-4147-A177-3AD203B41FA5}">
                      <a16:colId xmlns:a16="http://schemas.microsoft.com/office/drawing/2014/main" val="2103477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1891860815"/>
                    </a:ext>
                  </a:extLst>
                </a:gridCol>
              </a:tblGrid>
              <a:tr h="328128">
                <a:tc>
                  <a:txBody>
                    <a:bodyPr/>
                    <a:lstStyle/>
                    <a:p>
                      <a:r>
                        <a:rPr lang="en-US" dirty="0"/>
                        <a:t>Perturbative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Non-perturbative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955792"/>
                  </a:ext>
                </a:extLst>
              </a:tr>
              <a:tr h="328128">
                <a:tc>
                  <a:txBody>
                    <a:bodyPr/>
                    <a:lstStyle/>
                    <a:p>
                      <a:r>
                        <a:rPr lang="en-US" dirty="0"/>
                        <a:t>Noise addition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(Sub)Sampling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09406"/>
                  </a:ext>
                </a:extLst>
              </a:tr>
              <a:tr h="328128">
                <a:tc>
                  <a:txBody>
                    <a:bodyPr/>
                    <a:lstStyle/>
                    <a:p>
                      <a:r>
                        <a:rPr lang="en-US" dirty="0"/>
                        <a:t>Rounding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Recoding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23456"/>
                  </a:ext>
                </a:extLst>
              </a:tr>
              <a:tr h="328128">
                <a:tc>
                  <a:txBody>
                    <a:bodyPr/>
                    <a:lstStyle/>
                    <a:p>
                      <a:r>
                        <a:rPr lang="en-US" dirty="0"/>
                        <a:t>Micro-aggregation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Top/bottom coding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59177"/>
                  </a:ext>
                </a:extLst>
              </a:tr>
              <a:tr h="328128">
                <a:tc>
                  <a:txBody>
                    <a:bodyPr/>
                    <a:lstStyle/>
                    <a:p>
                      <a:r>
                        <a:rPr lang="en-US" dirty="0"/>
                        <a:t>Swapping/shuffling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Suppression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01145"/>
                  </a:ext>
                </a:extLst>
              </a:tr>
              <a:tr h="328128">
                <a:tc>
                  <a:txBody>
                    <a:bodyPr/>
                    <a:lstStyle/>
                    <a:p>
                      <a:r>
                        <a:rPr lang="en-US" dirty="0"/>
                        <a:t>PRAM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8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nl-NL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228425"/>
                  </a:ext>
                </a:extLst>
              </a:tr>
              <a:tr h="136711">
                <a:tc gridSpan="2">
                  <a:txBody>
                    <a:bodyPr/>
                    <a:lstStyle/>
                    <a:p>
                      <a:r>
                        <a:rPr lang="en-US" dirty="0"/>
                        <a:t>Synthetic data</a:t>
                      </a:r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466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456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0AA7485F-21D1-FC5A-144E-CFE35E3A4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53694"/>
              </p:ext>
            </p:extLst>
          </p:nvPr>
        </p:nvGraphicFramePr>
        <p:xfrm>
          <a:off x="2051720" y="2787774"/>
          <a:ext cx="4813043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424468">
                  <a:extLst>
                    <a:ext uri="{9D8B030D-6E8A-4147-A177-3AD203B41FA5}">
                      <a16:colId xmlns:a16="http://schemas.microsoft.com/office/drawing/2014/main" val="1616208691"/>
                    </a:ext>
                  </a:extLst>
                </a:gridCol>
                <a:gridCol w="238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46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3818EDC-7208-F324-B594-58A21492C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42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58A715C-E3C6-C465-FE07-BF8E8F0E4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First thing to do: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Remove all direct identifiers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5F74632-08A2-552F-DF82-EAAA36001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C1B40B8C-36F8-7420-FF18-6EDC052E4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69824"/>
              </p:ext>
            </p:extLst>
          </p:nvPr>
        </p:nvGraphicFramePr>
        <p:xfrm>
          <a:off x="2051720" y="2787774"/>
          <a:ext cx="4830129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68618">
                  <a:extLst>
                    <a:ext uri="{9D8B030D-6E8A-4147-A177-3AD203B41FA5}">
                      <a16:colId xmlns:a16="http://schemas.microsoft.com/office/drawing/2014/main" val="161620869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1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Albert Einstein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Peter-Paul de Wolf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Violeta Calan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Hans Haraldsson 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nl-NL" sz="1600" b="0" kern="1200" dirty="0" err="1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Guðni</a:t>
                      </a:r>
                      <a:r>
                        <a:rPr lang="nl-NL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NL" sz="1600" b="0" kern="1200" dirty="0" err="1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Thorlacius</a:t>
                      </a:r>
                      <a:r>
                        <a:rPr lang="nl-NL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NL" sz="1600" b="0" kern="1200" dirty="0" err="1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Jóhannesson</a:t>
                      </a:r>
                      <a:endParaRPr lang="en-US" sz="1600" b="0" kern="1200" dirty="0">
                        <a:solidFill>
                          <a:srgbClr val="271D6C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8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CAA2BB8-51F2-EE71-FB90-ACAA7748E0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43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3D45E4E-0453-48B9-9040-1BDC0328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(sub)sampling</a:t>
            </a:r>
            <a:endParaRPr lang="en-US" dirty="0"/>
          </a:p>
          <a:p>
            <a:pPr>
              <a:buFont typeface="Times" pitchFamily="18" charset="0"/>
              <a:buNone/>
            </a:pPr>
            <a:endParaRPr lang="en-GB" sz="1200" dirty="0"/>
          </a:p>
          <a:p>
            <a:pPr>
              <a:buFont typeface="Times" pitchFamily="18" charset="0"/>
              <a:buNone/>
            </a:pPr>
            <a:r>
              <a:rPr lang="en-GB" dirty="0"/>
              <a:t>Release only a sample of the records</a:t>
            </a:r>
          </a:p>
          <a:p>
            <a:pPr>
              <a:buFont typeface="Times" pitchFamily="18" charset="0"/>
              <a:buNone/>
            </a:pPr>
            <a:endParaRPr lang="en-GB" sz="1200" dirty="0"/>
          </a:p>
          <a:p>
            <a:pPr lvl="1"/>
            <a:r>
              <a:rPr lang="en-GB" dirty="0"/>
              <a:t>Reduces the effect of response knowledge on original sample/file</a:t>
            </a:r>
          </a:p>
          <a:p>
            <a:pPr lvl="1"/>
            <a:r>
              <a:rPr lang="en-GB" dirty="0"/>
              <a:t>Additionally remove targeted (rare) records?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dirty="0"/>
              <a:t>NB: effect on sampling weights?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8315E30-3C81-3C04-87DC-774AB6695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non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519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0452C-5688-FA06-7E0D-E700BF8A8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8A0AE7A-29CF-E9D7-75A3-31EDC6FE1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44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4BE0D47-F7C5-DA62-B5F4-78FF07649C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Recoding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r>
              <a:rPr lang="en-US" dirty="0"/>
              <a:t>Combine categories into new category</a:t>
            </a:r>
          </a:p>
          <a:p>
            <a:pPr lvl="1"/>
            <a:r>
              <a:rPr lang="en-US" dirty="0"/>
              <a:t>Apply to all records in dataset</a:t>
            </a:r>
          </a:p>
          <a:p>
            <a:pPr marL="0" lvl="1" indent="0">
              <a:buNone/>
            </a:pPr>
            <a:endParaRPr lang="en-US" sz="1200" dirty="0"/>
          </a:p>
          <a:p>
            <a:pPr marL="0" lvl="1" indent="0">
              <a:buNone/>
            </a:pPr>
            <a:r>
              <a:rPr lang="en-US" dirty="0"/>
              <a:t>Goal: increase (population) frequency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9278C6-129B-EBF4-BB86-84C549BA5D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non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FEFB9BCE-B2B0-2F3A-716E-A18820766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49290"/>
              </p:ext>
            </p:extLst>
          </p:nvPr>
        </p:nvGraphicFramePr>
        <p:xfrm>
          <a:off x="4576856" y="3597175"/>
          <a:ext cx="3733800" cy="1219200"/>
        </p:xfrm>
        <a:graphic>
          <a:graphicData uri="http://schemas.openxmlformats.org/drawingml/2006/table">
            <a:tbl>
              <a:tblPr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65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Civil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servant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Civil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servant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2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Civil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servant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355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Fisherman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3BBE444-9A67-D4BC-5FF9-7646FBFE9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42642"/>
              </p:ext>
            </p:extLst>
          </p:nvPr>
        </p:nvGraphicFramePr>
        <p:xfrm>
          <a:off x="4580676" y="3597175"/>
          <a:ext cx="3733800" cy="1219200"/>
        </p:xfrm>
        <a:graphic>
          <a:graphicData uri="http://schemas.openxmlformats.org/drawingml/2006/table">
            <a:tbl>
              <a:tblPr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65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Mayor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Police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officer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2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Police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officer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355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Fisherman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1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816B-98A8-116E-3DE5-39E0936A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4357BA5-79C2-F5CD-2F0F-BC3C86FE7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45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050EDF-3F20-EF56-FC80-C69A89E23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Times" pitchFamily="18" charset="0"/>
              <a:buNone/>
            </a:pPr>
            <a:r>
              <a:rPr lang="en-GB" b="1" dirty="0"/>
              <a:t>Top- and bottom coding</a:t>
            </a:r>
          </a:p>
          <a:p>
            <a:pPr>
              <a:buFont typeface="Times" pitchFamily="18" charset="0"/>
              <a:buNone/>
            </a:pPr>
            <a:endParaRPr lang="en-GB" sz="1200" dirty="0"/>
          </a:p>
          <a:p>
            <a:pPr>
              <a:buFont typeface="Times" pitchFamily="18" charset="0"/>
              <a:buNone/>
            </a:pPr>
            <a:r>
              <a:rPr lang="en-GB" dirty="0"/>
              <a:t>Extreme scores may be identifying</a:t>
            </a:r>
          </a:p>
          <a:p>
            <a:pPr>
              <a:buFont typeface="Times" pitchFamily="18" charset="0"/>
              <a:buNone/>
            </a:pPr>
            <a:endParaRPr lang="en-GB" sz="1200" dirty="0"/>
          </a:p>
          <a:p>
            <a:pPr>
              <a:buFont typeface="Times" pitchFamily="18" charset="0"/>
              <a:buNone/>
            </a:pPr>
            <a:r>
              <a:rPr lang="en-GB" dirty="0"/>
              <a:t>Replace all scores above/below certain threshold with</a:t>
            </a:r>
          </a:p>
          <a:p>
            <a:pPr lvl="1"/>
            <a:r>
              <a:rPr lang="en-GB" dirty="0"/>
              <a:t>That threshold</a:t>
            </a:r>
          </a:p>
          <a:p>
            <a:pPr lvl="1"/>
            <a:r>
              <a:rPr lang="en-GB" dirty="0"/>
              <a:t>New category (threshold+)</a:t>
            </a:r>
          </a:p>
          <a:p>
            <a:pPr lvl="1"/>
            <a:r>
              <a:rPr lang="en-GB" dirty="0"/>
              <a:t>Mean of values above the threshold</a:t>
            </a:r>
          </a:p>
          <a:p>
            <a:pPr lvl="1"/>
            <a:r>
              <a:rPr lang="en-GB" dirty="0"/>
              <a:t>…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49D08C6-997D-61F9-4FE0-EDDA228784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non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378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8A5F-8A90-7CF6-7C95-A4F78C00F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2F1CD6B-2163-FA99-E7AA-8AF6A88DF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46</a:t>
            </a:fld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A51500CF-7572-B2D3-B1AD-B1A80EC0CD7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Top- and bottom coding</a:t>
                </a:r>
              </a:p>
              <a:p>
                <a:pPr marL="0" indent="0">
                  <a:buNone/>
                </a:pPr>
                <a:endParaRPr lang="en-US" sz="1200" b="1" dirty="0"/>
              </a:p>
              <a:p>
                <a:pPr>
                  <a:buFont typeface="Times" pitchFamily="18" charset="0"/>
                  <a:buNone/>
                </a:pPr>
                <a:r>
                  <a:rPr lang="en-GB" dirty="0"/>
                  <a:t>Estimate the probability of occurrence of a value above a certain threshold </a:t>
                </a:r>
                <a:r>
                  <a:rPr lang="en-GB" i="1" dirty="0"/>
                  <a:t>t</a:t>
                </a:r>
                <a:endParaRPr lang="en-GB" dirty="0"/>
              </a:p>
              <a:p>
                <a:pPr>
                  <a:buFont typeface="Times" pitchFamily="18" charset="0"/>
                  <a:buNone/>
                </a:pPr>
                <a:endParaRPr lang="en-GB" sz="1200" dirty="0"/>
              </a:p>
              <a:p>
                <a:pPr>
                  <a:buFont typeface="Times" pitchFamily="18" charset="0"/>
                  <a:buNone/>
                </a:pPr>
                <a:r>
                  <a:rPr lang="en-GB" dirty="0"/>
                  <a:t>Deduce the expected number</a:t>
                </a:r>
                <a:r>
                  <a:rPr lang="en-GB" dirty="0">
                    <a:solidFill>
                      <a:srgbClr val="00336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dirty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nl-NL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3366"/>
                    </a:solidFill>
                  </a:rPr>
                  <a:t> </a:t>
                </a:r>
                <a:r>
                  <a:rPr lang="en-GB" dirty="0"/>
                  <a:t>of occurrences </a:t>
                </a:r>
                <a:br>
                  <a:rPr lang="en-GB" dirty="0"/>
                </a:br>
                <a:r>
                  <a:rPr lang="en-GB" dirty="0"/>
                  <a:t>(in population) above that threshold </a:t>
                </a:r>
                <a:r>
                  <a:rPr lang="en-GB" i="1" dirty="0"/>
                  <a:t>t</a:t>
                </a:r>
                <a:endParaRPr lang="en-GB" dirty="0"/>
              </a:p>
              <a:p>
                <a:pPr>
                  <a:buFont typeface="Times" pitchFamily="18" charset="0"/>
                  <a:buNone/>
                </a:pPr>
                <a:endParaRPr lang="en-GB" sz="1200" dirty="0"/>
              </a:p>
              <a:p>
                <a:pPr>
                  <a:buFont typeface="Times" pitchFamily="18" charset="0"/>
                  <a:buNone/>
                </a:pPr>
                <a:r>
                  <a:rPr lang="en-GB" dirty="0"/>
                  <a:t>Choose threshold </a:t>
                </a:r>
                <a:r>
                  <a:rPr lang="en-GB" i="1" dirty="0"/>
                  <a:t>t</a:t>
                </a:r>
                <a:r>
                  <a:rPr lang="en-GB" baseline="30000" dirty="0"/>
                  <a:t>*</a:t>
                </a:r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dirty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nl-NL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nl-NL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nl-NL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is ‘large’ enough</a:t>
                </a:r>
              </a:p>
            </p:txBody>
          </p:sp>
        </mc:Choice>
        <mc:Fallback xmlns="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A51500CF-7572-B2D3-B1AD-B1A80EC0C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78" t="-1411" r="-55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901992-F045-F015-CE5A-42E42A6AE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non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75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55EF-5A15-6E08-3D77-5109EAB1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CE6FF28-B573-0853-6ECC-25B32C2F9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47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4A7983-4417-5D4A-980A-62AE5A70FA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Local suppression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Replace score by ‘missing’</a:t>
            </a:r>
          </a:p>
          <a:p>
            <a:pPr lvl="1"/>
            <a:r>
              <a:rPr lang="en-US" dirty="0"/>
              <a:t>Apply to targeted records only, one at a time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048A34-ACC2-6A8B-AFBA-D0C47CBC5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non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4ABEE12-0962-A908-2580-36FC9DB71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259298"/>
              </p:ext>
            </p:extLst>
          </p:nvPr>
        </p:nvGraphicFramePr>
        <p:xfrm>
          <a:off x="3707904" y="3147814"/>
          <a:ext cx="3733800" cy="1219200"/>
        </p:xfrm>
        <a:graphic>
          <a:graphicData uri="http://schemas.openxmlformats.org/drawingml/2006/table">
            <a:tbl>
              <a:tblPr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65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Mayor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Police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officer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2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Police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officer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355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Fisherman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2A15ADEE-4771-C48E-1870-D74037BF3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77097"/>
              </p:ext>
            </p:extLst>
          </p:nvPr>
        </p:nvGraphicFramePr>
        <p:xfrm>
          <a:off x="3707904" y="3147814"/>
          <a:ext cx="3733800" cy="1219200"/>
        </p:xfrm>
        <a:graphic>
          <a:graphicData uri="http://schemas.openxmlformats.org/drawingml/2006/table">
            <a:tbl>
              <a:tblPr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65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NA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1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Police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officer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2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Police</a:t>
                      </a:r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 </a:t>
                      </a:r>
                      <a:r>
                        <a:rPr lang="nl-NL" sz="1400" dirty="0" err="1">
                          <a:solidFill>
                            <a:srgbClr val="271D6C"/>
                          </a:solidFill>
                        </a:rPr>
                        <a:t>officer</a:t>
                      </a:r>
                      <a:endParaRPr lang="nl-NL" sz="1400" dirty="0">
                        <a:solidFill>
                          <a:srgbClr val="271D6C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Amsterdam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355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Fisherman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Rotterdam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nl-NL" sz="1400" dirty="0">
                          <a:solidFill>
                            <a:srgbClr val="271D6C"/>
                          </a:solidFill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7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009-9B22-4D71-F6FA-A828AEDC5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B23A934-EAF9-1941-F88F-FC88A5E89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48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D83448-4EC0-518E-81DF-60909F146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lvl="1" indent="0" defTabSz="914377">
              <a:lnSpc>
                <a:spcPct val="90000"/>
              </a:lnSpc>
              <a:buNone/>
            </a:pPr>
            <a:r>
              <a:rPr lang="en-GB" i="1" dirty="0"/>
              <a:t>Which variables to suppress?</a:t>
            </a:r>
          </a:p>
          <a:p>
            <a:pPr marL="0" lvl="1" indent="0" defTabSz="762000">
              <a:lnSpc>
                <a:spcPct val="90000"/>
              </a:lnSpc>
              <a:buNone/>
            </a:pPr>
            <a:endParaRPr lang="en-GB" sz="1200" dirty="0"/>
          </a:p>
          <a:p>
            <a:pPr marL="0" lvl="1" indent="0" defTabSz="762000">
              <a:lnSpc>
                <a:spcPct val="90000"/>
              </a:lnSpc>
              <a:buNone/>
            </a:pPr>
            <a:r>
              <a:rPr lang="en-GB" dirty="0"/>
              <a:t>Identification levels approach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1800" dirty="0"/>
              <a:t>Often multiple combinations with too low frequency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1800" dirty="0"/>
              <a:t>Minimize number of suppressions</a:t>
            </a:r>
            <a:endParaRPr lang="en-GB" sz="2000" dirty="0"/>
          </a:p>
          <a:p>
            <a:pPr marL="1000114" lvl="3" indent="-142875" defTabSz="762000">
              <a:lnSpc>
                <a:spcPct val="90000"/>
              </a:lnSpc>
            </a:pPr>
            <a:r>
              <a:rPr lang="en-GB" sz="1600" dirty="0"/>
              <a:t>Use ‘entropy’ (related to number of categories)</a:t>
            </a:r>
          </a:p>
          <a:p>
            <a:pPr marL="1000114" lvl="3" indent="-142875" defTabSz="762000">
              <a:lnSpc>
                <a:spcPct val="90000"/>
              </a:lnSpc>
            </a:pPr>
            <a:r>
              <a:rPr lang="en-GB" sz="1600" dirty="0"/>
              <a:t>Use pre-set ‘priority’</a:t>
            </a:r>
            <a:endParaRPr lang="en-GB" sz="1400" dirty="0"/>
          </a:p>
          <a:p>
            <a:pPr marL="857239" lvl="3" indent="0" defTabSz="762000">
              <a:lnSpc>
                <a:spcPct val="90000"/>
              </a:lnSpc>
              <a:buNone/>
            </a:pPr>
            <a:endParaRPr lang="en-GB" sz="400" dirty="0"/>
          </a:p>
          <a:p>
            <a:pPr marL="0" lvl="1" indent="0" defTabSz="762000">
              <a:lnSpc>
                <a:spcPct val="90000"/>
              </a:lnSpc>
              <a:buNone/>
            </a:pPr>
            <a:r>
              <a:rPr lang="en-GB" i="1" dirty="0"/>
              <a:t>k</a:t>
            </a:r>
            <a:r>
              <a:rPr lang="en-GB" dirty="0"/>
              <a:t>-anonymity approach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1800" dirty="0"/>
              <a:t>Related to frequencies in data set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1800" dirty="0"/>
              <a:t>Minimize number of suppressions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1800" dirty="0"/>
              <a:t>Satisfy </a:t>
            </a:r>
            <a:r>
              <a:rPr lang="en-GB" sz="1800" i="1" dirty="0"/>
              <a:t>k</a:t>
            </a:r>
            <a:r>
              <a:rPr lang="en-GB" sz="1800" dirty="0"/>
              <a:t>-anonymity in new dataset, where NA can be any value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AA4F0E9-7D20-E495-9822-8423B62C9F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non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0680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518B-439C-CFE9-E8D1-E72278F6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9BC9082-5C95-4BF4-5B61-FE9439878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49</a:t>
            </a:fld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C4F8D32E-4EB3-970C-2225-F6E6DD49F11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8313" y="1203598"/>
                <a:ext cx="7832181" cy="34557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Noise addition</a:t>
                </a:r>
              </a:p>
              <a:p>
                <a:pPr marL="0" indent="0">
                  <a:buNone/>
                </a:pPr>
                <a:endParaRPr lang="en-US" sz="1200" b="1" dirty="0"/>
              </a:p>
              <a:p>
                <a:pPr marL="628650" lvl="2" defTabSz="762000">
                  <a:lnSpc>
                    <a:spcPct val="90000"/>
                  </a:lnSpc>
                </a:pPr>
                <a:r>
                  <a:rPr lang="en-GB" dirty="0"/>
                  <a:t>Per record</a:t>
                </a:r>
              </a:p>
              <a:p>
                <a:pPr marL="400050" lvl="2" indent="0" defTabSz="762000">
                  <a:lnSpc>
                    <a:spcPct val="90000"/>
                  </a:lnSpc>
                  <a:buNone/>
                </a:pPr>
                <a:endParaRPr lang="en-GB" sz="1200" dirty="0"/>
              </a:p>
              <a:p>
                <a:pPr marL="628650" lvl="2" defTabSz="762000">
                  <a:lnSpc>
                    <a:spcPct val="90000"/>
                  </a:lnSpc>
                </a:pPr>
                <a:r>
                  <a:rPr lang="en-GB" dirty="0"/>
                  <a:t>Additive noise: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nl-N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i="1">
                            <a:latin typeface="Cambria Math"/>
                          </a:rPr>
                          <m:t>=</m:t>
                        </m:r>
                        <m:r>
                          <a:rPr lang="nl-NL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nl-NL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nl-NL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nl-NL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nl-N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nl-NL" i="1">
                        <a:latin typeface="Cambria Math"/>
                      </a:rPr>
                      <m:t>=0</m:t>
                    </m:r>
                  </m:oMath>
                </a14:m>
                <a:endParaRPr lang="en-GB" dirty="0"/>
              </a:p>
              <a:p>
                <a:pPr marL="628650" lvl="2" defTabSz="762000">
                  <a:lnSpc>
                    <a:spcPct val="90000"/>
                  </a:lnSpc>
                </a:pPr>
                <a:r>
                  <a:rPr lang="en-GB" dirty="0"/>
                  <a:t>Multiplicative noise: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nl-N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nl-N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nl-NL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nl-NL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nl-NL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nl-NL" i="1">
                        <a:latin typeface="Cambria Math"/>
                      </a:rPr>
                      <m:t>=1</m:t>
                    </m:r>
                  </m:oMath>
                </a14:m>
                <a:endParaRPr lang="nl-NL" dirty="0"/>
              </a:p>
              <a:p>
                <a:pPr marL="628650" lvl="2" defTabSz="762000">
                  <a:lnSpc>
                    <a:spcPct val="90000"/>
                  </a:lnSpc>
                </a:pPr>
                <a:endParaRPr lang="en-GB" sz="1200" dirty="0"/>
              </a:p>
              <a:p>
                <a:pPr marL="628650" lvl="2" defTabSz="762000">
                  <a:lnSpc>
                    <a:spcPct val="90000"/>
                  </a:lnSpc>
                </a:pPr>
                <a:r>
                  <a:rPr lang="en-GB" dirty="0"/>
                  <a:t>Uncorrelated noise</a:t>
                </a:r>
              </a:p>
              <a:p>
                <a:pPr marL="628650" lvl="2" defTabSz="762000">
                  <a:lnSpc>
                    <a:spcPct val="90000"/>
                  </a:lnSpc>
                </a:pPr>
                <a:r>
                  <a:rPr lang="en-GB" dirty="0"/>
                  <a:t>Correlated noise (use covariance matrix of original data)</a:t>
                </a:r>
              </a:p>
            </p:txBody>
          </p:sp>
        </mc:Choice>
        <mc:Fallback xmlns="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C4F8D32E-4EB3-970C-2225-F6E6DD49F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8313" y="1203598"/>
                <a:ext cx="7832181" cy="3455715"/>
              </a:xfrm>
              <a:blipFill>
                <a:blip r:embed="rId2"/>
                <a:stretch>
                  <a:fillRect l="-1245" t="-14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FE1C05E-4F1D-1F22-5BAA-14B042ACCE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523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</a:t>
            </a:fld>
            <a:endParaRPr lang="nl-NL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People/businesses</a:t>
            </a:r>
          </a:p>
          <a:p>
            <a:pPr marL="400050" lvl="1" indent="0">
              <a:buNone/>
            </a:pPr>
            <a:r>
              <a:rPr lang="en-US" b="1" dirty="0"/>
              <a:t>Privacy</a:t>
            </a:r>
            <a:r>
              <a:rPr lang="en-US" dirty="0"/>
              <a:t>: “the right to be let alone”</a:t>
            </a:r>
          </a:p>
          <a:p>
            <a:pPr marL="400050" lvl="1" indent="0">
              <a:buNone/>
            </a:pPr>
            <a:r>
              <a:rPr lang="en-US" b="1" dirty="0"/>
              <a:t>Anonymity</a:t>
            </a:r>
            <a:r>
              <a:rPr lang="en-US" dirty="0"/>
              <a:t>: “state of being non-identifiable”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Data/information</a:t>
            </a:r>
          </a:p>
          <a:p>
            <a:pPr marL="400050" lvl="1" indent="0">
              <a:buNone/>
            </a:pPr>
            <a:r>
              <a:rPr lang="en-US" b="1" dirty="0"/>
              <a:t>Confidentiality</a:t>
            </a:r>
            <a:r>
              <a:rPr lang="en-US" dirty="0"/>
              <a:t>: “state of being kept secret or private”</a:t>
            </a:r>
          </a:p>
          <a:p>
            <a:pPr marL="400050" lvl="1" indent="0">
              <a:buNone/>
            </a:pPr>
            <a:r>
              <a:rPr lang="en-US" b="1" dirty="0"/>
              <a:t>Disclosure</a:t>
            </a:r>
            <a:r>
              <a:rPr lang="en-US" dirty="0"/>
              <a:t>: “making (confidential) information known”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208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C613F-9C93-88C8-B1B1-A40AABA0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A41E426-D333-97E9-AA02-1D43B760E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50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1337EB-24F3-EE5B-905A-9514ADC7F0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Rounding</a:t>
            </a:r>
          </a:p>
          <a:p>
            <a:pPr marL="0" indent="0">
              <a:buNone/>
            </a:pPr>
            <a:endParaRPr lang="en-US" sz="1200" dirty="0"/>
          </a:p>
          <a:p>
            <a:pPr marL="628650" lvl="2" defTabSz="762000">
              <a:lnSpc>
                <a:spcPct val="90000"/>
              </a:lnSpc>
            </a:pPr>
            <a:r>
              <a:rPr lang="en-GB" dirty="0"/>
              <a:t>Applied to continuous variables</a:t>
            </a:r>
          </a:p>
          <a:p>
            <a:pPr marL="628650" lvl="2" defTabSz="762000">
              <a:lnSpc>
                <a:spcPct val="90000"/>
              </a:lnSpc>
            </a:pPr>
            <a:r>
              <a:rPr lang="en-GB" dirty="0"/>
              <a:t>Replace by integer multiple of rounding base</a:t>
            </a:r>
          </a:p>
          <a:p>
            <a:pPr marL="400050" lvl="2" indent="0" defTabSz="762000">
              <a:lnSpc>
                <a:spcPct val="90000"/>
              </a:lnSpc>
              <a:buNone/>
            </a:pPr>
            <a:endParaRPr lang="en-GB" sz="1200" dirty="0"/>
          </a:p>
          <a:p>
            <a:pPr marL="628650" lvl="2" defTabSz="762000">
              <a:lnSpc>
                <a:spcPct val="90000"/>
              </a:lnSpc>
            </a:pPr>
            <a:r>
              <a:rPr lang="en-GB" dirty="0"/>
              <a:t>Introduces uncertainty about true value</a:t>
            </a:r>
          </a:p>
          <a:p>
            <a:pPr marL="628650" lvl="2" defTabSz="762000">
              <a:lnSpc>
                <a:spcPct val="90000"/>
              </a:lnSpc>
            </a:pPr>
            <a:r>
              <a:rPr lang="en-GB" dirty="0"/>
              <a:t>Reduces possibilities of linking/matching on the continuous variable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FCDF1C-BAD3-1E5B-8726-FA3A4D8EAA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0045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3147-7419-04C8-0B32-EFC09C8F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6606482-6604-9A5F-AEBE-A903EC6BC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51</a:t>
            </a:fld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D6ADC88E-8CFF-9ECA-A9AF-5E647FF7A1A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Micro-aggregation</a:t>
                </a:r>
              </a:p>
              <a:p>
                <a:pPr marL="0" indent="0">
                  <a:buNone/>
                </a:pPr>
                <a:r>
                  <a:rPr lang="en-US" dirty="0"/>
                  <a:t>Univariate:</a:t>
                </a:r>
              </a:p>
              <a:p>
                <a:pPr marL="542925" lvl="3" indent="-219075" defTabSz="762000">
                  <a:lnSpc>
                    <a:spcPct val="90000"/>
                  </a:lnSpc>
                  <a:tabLst>
                    <a:tab pos="1438275" algn="l"/>
                  </a:tabLst>
                </a:pPr>
                <a:r>
                  <a:rPr lang="en-GB" dirty="0"/>
                  <a:t>Order data set according to variable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/>
                      </a:rPr>
                      <m:t>𝑋</m:t>
                    </m:r>
                  </m:oMath>
                </a14:m>
                <a:endParaRPr lang="en-GB" dirty="0"/>
              </a:p>
              <a:p>
                <a:pPr marL="542925" lvl="3" indent="-219075" defTabSz="762000">
                  <a:lnSpc>
                    <a:spcPct val="90000"/>
                  </a:lnSpc>
                  <a:tabLst>
                    <a:tab pos="1438275" algn="l"/>
                  </a:tabLst>
                </a:pPr>
                <a:r>
                  <a:rPr lang="en-GB" dirty="0"/>
                  <a:t>Construct groups of consecutive values</a:t>
                </a:r>
              </a:p>
              <a:p>
                <a:pPr marL="1000114" lvl="4" indent="-219075" defTabSz="762000">
                  <a:lnSpc>
                    <a:spcPct val="90000"/>
                  </a:lnSpc>
                  <a:tabLst>
                    <a:tab pos="1438275" algn="l"/>
                  </a:tabLst>
                </a:pPr>
                <a:r>
                  <a:rPr lang="en-GB" sz="2000" dirty="0"/>
                  <a:t>Fixed group size</a:t>
                </a:r>
              </a:p>
              <a:p>
                <a:pPr marL="1000114" lvl="4" indent="-219075" defTabSz="762000">
                  <a:lnSpc>
                    <a:spcPct val="90000"/>
                  </a:lnSpc>
                  <a:tabLst>
                    <a:tab pos="1438275" algn="l"/>
                  </a:tabLst>
                </a:pPr>
                <a:r>
                  <a:rPr lang="en-GB" sz="2000" dirty="0"/>
                  <a:t>Variable group size, e.g., related to within group variability</a:t>
                </a:r>
              </a:p>
              <a:p>
                <a:pPr marL="542925" lvl="3" indent="-219075" defTabSz="762000">
                  <a:lnSpc>
                    <a:spcPct val="90000"/>
                  </a:lnSpc>
                  <a:tabLst>
                    <a:tab pos="1438275" algn="l"/>
                  </a:tabLst>
                </a:pPr>
                <a:r>
                  <a:rPr lang="en-GB" dirty="0"/>
                  <a:t>Replace score of each record in group by group average</a:t>
                </a:r>
              </a:p>
            </p:txBody>
          </p:sp>
        </mc:Choice>
        <mc:Fallback xmlns="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D6ADC88E-8CFF-9ECA-A9AF-5E647FF7A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78" t="-1411" r="-31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DEEB511-C7E2-CB9F-F42A-BC743405E9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936EFCA4-6157-46F6-21FF-50DF481104F4}"/>
              </a:ext>
            </a:extLst>
          </p:cNvPr>
          <p:cNvGrpSpPr/>
          <p:nvPr/>
        </p:nvGrpSpPr>
        <p:grpSpPr>
          <a:xfrm>
            <a:off x="2843808" y="4282622"/>
            <a:ext cx="3348191" cy="300419"/>
            <a:chOff x="2204864" y="3987079"/>
            <a:chExt cx="3348191" cy="300419"/>
          </a:xfrm>
        </p:grpSpPr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E4261526-2883-6DB7-E6B2-F65E52109144}"/>
                </a:ext>
              </a:extLst>
            </p:cNvPr>
            <p:cNvCxnSpPr/>
            <p:nvPr/>
          </p:nvCxnSpPr>
          <p:spPr>
            <a:xfrm>
              <a:off x="2204864" y="4011910"/>
              <a:ext cx="31683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4C4B5E9D-23D9-C3C5-3784-A4D3E2107D64}"/>
                </a:ext>
              </a:extLst>
            </p:cNvPr>
            <p:cNvSpPr/>
            <p:nvPr/>
          </p:nvSpPr>
          <p:spPr>
            <a:xfrm>
              <a:off x="2352728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BD178201-6DA4-1364-97A5-868F3E8CCC6E}"/>
                </a:ext>
              </a:extLst>
            </p:cNvPr>
            <p:cNvSpPr/>
            <p:nvPr/>
          </p:nvSpPr>
          <p:spPr>
            <a:xfrm>
              <a:off x="2452857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44579816-C6D4-79FA-0E13-E6E128BB4C98}"/>
                </a:ext>
              </a:extLst>
            </p:cNvPr>
            <p:cNvSpPr/>
            <p:nvPr/>
          </p:nvSpPr>
          <p:spPr>
            <a:xfrm>
              <a:off x="2599577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7D6B987-5A36-F7BA-3CCD-A6A7152D277B}"/>
                </a:ext>
              </a:extLst>
            </p:cNvPr>
            <p:cNvSpPr/>
            <p:nvPr/>
          </p:nvSpPr>
          <p:spPr>
            <a:xfrm>
              <a:off x="2780928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EEA74F5-F7A1-9EE9-58E0-C4F6256FB88E}"/>
                </a:ext>
              </a:extLst>
            </p:cNvPr>
            <p:cNvSpPr/>
            <p:nvPr/>
          </p:nvSpPr>
          <p:spPr>
            <a:xfrm>
              <a:off x="3068960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3880D12-AE34-F07A-9891-6A2410A0FD3D}"/>
                </a:ext>
              </a:extLst>
            </p:cNvPr>
            <p:cNvSpPr/>
            <p:nvPr/>
          </p:nvSpPr>
          <p:spPr>
            <a:xfrm>
              <a:off x="4247377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77C1335-732C-7496-0357-A3ADCF026ABF}"/>
                </a:ext>
              </a:extLst>
            </p:cNvPr>
            <p:cNvSpPr/>
            <p:nvPr/>
          </p:nvSpPr>
          <p:spPr>
            <a:xfrm>
              <a:off x="4365104" y="3988911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38B59383-2B07-B8AF-AB9D-BB2D62F2BF6B}"/>
                </a:ext>
              </a:extLst>
            </p:cNvPr>
            <p:cNvSpPr/>
            <p:nvPr/>
          </p:nvSpPr>
          <p:spPr>
            <a:xfrm>
              <a:off x="4437112" y="3987079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F4B5956F-AB18-25F2-A165-71170FE2E7F9}"/>
                </a:ext>
              </a:extLst>
            </p:cNvPr>
            <p:cNvSpPr/>
            <p:nvPr/>
          </p:nvSpPr>
          <p:spPr>
            <a:xfrm>
              <a:off x="4679425" y="3989190"/>
              <a:ext cx="45719" cy="45719"/>
            </a:xfrm>
            <a:prstGeom prst="ellipse">
              <a:avLst/>
            </a:prstGeom>
            <a:solidFill>
              <a:srgbClr val="271D6C"/>
            </a:solidFill>
            <a:ln>
              <a:solidFill>
                <a:srgbClr val="271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6FE397B5-313C-72C7-7491-8810A0334F28}"/>
                </a:ext>
              </a:extLst>
            </p:cNvPr>
            <p:cNvSpPr txBox="1"/>
            <p:nvPr/>
          </p:nvSpPr>
          <p:spPr>
            <a:xfrm>
              <a:off x="5147296" y="4010499"/>
              <a:ext cx="40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rgbClr val="271D6C"/>
                  </a:solidFill>
                </a:rPr>
                <a:t>x</a:t>
              </a:r>
              <a:r>
                <a:rPr lang="en-US" sz="1200" i="1" baseline="-25000" dirty="0">
                  <a:solidFill>
                    <a:srgbClr val="271D6C"/>
                  </a:solidFill>
                </a:rPr>
                <a:t>i</a:t>
              </a:r>
              <a:endParaRPr lang="en-US" i="1" dirty="0">
                <a:solidFill>
                  <a:srgbClr val="271D6C"/>
                </a:solidFill>
              </a:endParaRPr>
            </a:p>
          </p:txBody>
        </p:sp>
      </p:grpSp>
      <p:sp>
        <p:nvSpPr>
          <p:cNvPr id="17" name="Tekstvak 16">
            <a:extLst>
              <a:ext uri="{FF2B5EF4-FFF2-40B4-BE49-F238E27FC236}">
                <a16:creationId xmlns:a16="http://schemas.microsoft.com/office/drawing/2014/main" id="{09C9D39C-B697-8100-FBF2-7CB33FCE63B5}"/>
              </a:ext>
            </a:extLst>
          </p:cNvPr>
          <p:cNvSpPr txBox="1"/>
          <p:nvPr/>
        </p:nvSpPr>
        <p:spPr>
          <a:xfrm>
            <a:off x="2843808" y="4523477"/>
            <a:ext cx="1970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71D6C"/>
                </a:solidFill>
              </a:rPr>
              <a:t>Fixed group size (3)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387E718-4274-BABB-EE0D-8037C681B4A9}"/>
              </a:ext>
            </a:extLst>
          </p:cNvPr>
          <p:cNvSpPr txBox="1"/>
          <p:nvPr/>
        </p:nvSpPr>
        <p:spPr>
          <a:xfrm>
            <a:off x="2839215" y="4678526"/>
            <a:ext cx="1970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71D6C"/>
                </a:solidFill>
              </a:rPr>
              <a:t>Variable group size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2A2842B0-8143-C4A0-C1CE-31B7EEB196C0}"/>
              </a:ext>
            </a:extLst>
          </p:cNvPr>
          <p:cNvGrpSpPr/>
          <p:nvPr/>
        </p:nvGrpSpPr>
        <p:grpSpPr>
          <a:xfrm>
            <a:off x="2915816" y="4198455"/>
            <a:ext cx="2499498" cy="214052"/>
            <a:chOff x="2276872" y="3902912"/>
            <a:chExt cx="2499498" cy="214052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3A98BCB2-4C1F-E558-ADF4-9C0CC02ED482}"/>
                </a:ext>
              </a:extLst>
            </p:cNvPr>
            <p:cNvSpPr/>
            <p:nvPr/>
          </p:nvSpPr>
          <p:spPr>
            <a:xfrm>
              <a:off x="2276872" y="3902912"/>
              <a:ext cx="432048" cy="2140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809FF90-E265-5BD6-034C-F2C0647643AD}"/>
                </a:ext>
              </a:extLst>
            </p:cNvPr>
            <p:cNvSpPr/>
            <p:nvPr/>
          </p:nvSpPr>
          <p:spPr>
            <a:xfrm>
              <a:off x="2730993" y="3902912"/>
              <a:ext cx="1607822" cy="2140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CF90DC72-D22F-F637-7D7F-103ABA9FF2D6}"/>
                </a:ext>
              </a:extLst>
            </p:cNvPr>
            <p:cNvSpPr/>
            <p:nvPr/>
          </p:nvSpPr>
          <p:spPr>
            <a:xfrm>
              <a:off x="4344322" y="3902912"/>
              <a:ext cx="432048" cy="21405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73D94E09-8E92-D3E1-82C7-15FC8A04441D}"/>
              </a:ext>
            </a:extLst>
          </p:cNvPr>
          <p:cNvGrpSpPr/>
          <p:nvPr/>
        </p:nvGrpSpPr>
        <p:grpSpPr>
          <a:xfrm>
            <a:off x="2915815" y="4138158"/>
            <a:ext cx="2518497" cy="325022"/>
            <a:chOff x="2276871" y="3842615"/>
            <a:chExt cx="2518497" cy="325022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B66B211-8C92-7034-E683-164806F20023}"/>
                </a:ext>
              </a:extLst>
            </p:cNvPr>
            <p:cNvSpPr/>
            <p:nvPr/>
          </p:nvSpPr>
          <p:spPr>
            <a:xfrm>
              <a:off x="2276871" y="3842615"/>
              <a:ext cx="901703" cy="325022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9B5164B-CC49-3CAB-2EC9-F6AF909CA523}"/>
                </a:ext>
              </a:extLst>
            </p:cNvPr>
            <p:cNvSpPr/>
            <p:nvPr/>
          </p:nvSpPr>
          <p:spPr>
            <a:xfrm>
              <a:off x="4175007" y="3842615"/>
              <a:ext cx="620361" cy="325022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56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D012-1426-7618-0346-0B902369E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A010C4C-2931-4FC7-2CCC-1DC7AF330F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52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05430F7-922C-85A1-CB43-2344BC0CF4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swapping</a:t>
            </a:r>
            <a:endParaRPr lang="en-US" dirty="0"/>
          </a:p>
          <a:p>
            <a:pPr marL="0" indent="0">
              <a:buNone/>
            </a:pPr>
            <a:endParaRPr lang="en-US" sz="700" b="1" dirty="0"/>
          </a:p>
          <a:p>
            <a:pPr marL="0" indent="0">
              <a:buNone/>
            </a:pPr>
            <a:r>
              <a:rPr lang="en-US" dirty="0"/>
              <a:t>Basic idea:</a:t>
            </a:r>
          </a:p>
          <a:p>
            <a:r>
              <a:rPr lang="en-US" dirty="0"/>
              <a:t>Select two records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and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r>
              <a:rPr lang="en-US" dirty="0"/>
              <a:t>Swap scores on (some) variable(s) of records</a:t>
            </a:r>
            <a:r>
              <a:rPr lang="en-US" i="1" dirty="0"/>
              <a:t>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and </a:t>
            </a:r>
            <a:r>
              <a:rPr lang="en-US" i="1" dirty="0" err="1"/>
              <a:t>r</a:t>
            </a:r>
            <a:r>
              <a:rPr lang="en-US" i="1" baseline="-25000" dirty="0" err="1"/>
              <a:t>j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8E7574-9868-79DA-1DF7-FBFC6AE36B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AD126A-D3E9-9211-1234-3DF6274B7D54}"/>
              </a:ext>
            </a:extLst>
          </p:cNvPr>
          <p:cNvSpPr txBox="1"/>
          <p:nvPr/>
        </p:nvSpPr>
        <p:spPr>
          <a:xfrm>
            <a:off x="2411760" y="3199606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rgbClr val="271D6C"/>
                </a:solidFill>
              </a:rPr>
              <a:t>r</a:t>
            </a:r>
            <a:r>
              <a:rPr lang="en-US" sz="1400" i="1" baseline="-25000" dirty="0" err="1">
                <a:solidFill>
                  <a:srgbClr val="271D6C"/>
                </a:solidFill>
              </a:rPr>
              <a:t>i</a:t>
            </a:r>
            <a:endParaRPr lang="en-US" i="1" baseline="-25000" dirty="0">
              <a:solidFill>
                <a:srgbClr val="271D6C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39E6A38-A56C-FAB6-2FDD-0FB60B45EBF1}"/>
              </a:ext>
            </a:extLst>
          </p:cNvPr>
          <p:cNvSpPr txBox="1"/>
          <p:nvPr/>
        </p:nvSpPr>
        <p:spPr>
          <a:xfrm>
            <a:off x="2411760" y="386789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rgbClr val="271D6C"/>
                </a:solidFill>
              </a:rPr>
              <a:t>r</a:t>
            </a:r>
            <a:r>
              <a:rPr lang="en-US" sz="1400" i="1" baseline="-25000" dirty="0" err="1">
                <a:solidFill>
                  <a:srgbClr val="271D6C"/>
                </a:solidFill>
              </a:rPr>
              <a:t>j</a:t>
            </a:r>
            <a:endParaRPr lang="en-US" i="1" baseline="-25000" dirty="0">
              <a:solidFill>
                <a:srgbClr val="271D6C"/>
              </a:solidFill>
            </a:endParaRP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F90AA88D-5B9A-3229-0901-E43A00966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52602"/>
              </p:ext>
            </p:extLst>
          </p:nvPr>
        </p:nvGraphicFramePr>
        <p:xfrm>
          <a:off x="2692304" y="3199606"/>
          <a:ext cx="3818130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68618">
                  <a:extLst>
                    <a:ext uri="{9D8B030D-6E8A-4147-A177-3AD203B41FA5}">
                      <a16:colId xmlns:a16="http://schemas.microsoft.com/office/drawing/2014/main" val="1452222941"/>
                    </a:ext>
                  </a:extLst>
                </a:gridCol>
                <a:gridCol w="82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83856311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9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Dutch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B51C4FB-888F-10FB-BCC9-55C6A7CEE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657855"/>
              </p:ext>
            </p:extLst>
          </p:nvPr>
        </p:nvGraphicFramePr>
        <p:xfrm>
          <a:off x="2689033" y="3199606"/>
          <a:ext cx="3818130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68618">
                  <a:extLst>
                    <a:ext uri="{9D8B030D-6E8A-4147-A177-3AD203B41FA5}">
                      <a16:colId xmlns:a16="http://schemas.microsoft.com/office/drawing/2014/main" val="1452222941"/>
                    </a:ext>
                  </a:extLst>
                </a:gridCol>
                <a:gridCol w="82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83856311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9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Dutch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4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2AD8-87BE-7F79-FB4B-5A7775C6B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021AACC-7DF4-59E4-25C3-FDB10052B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53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79BA82-AFF2-2BDC-C871-3ADB19F10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Several </a:t>
            </a:r>
            <a:r>
              <a:rPr lang="en-US" i="1" dirty="0"/>
              <a:t>selection mechanisms</a:t>
            </a:r>
            <a:r>
              <a:rPr lang="en-US" dirty="0"/>
              <a:t> possible:</a:t>
            </a:r>
          </a:p>
          <a:p>
            <a:pPr marL="0" indent="0">
              <a:buNone/>
            </a:pPr>
            <a:endParaRPr lang="en-US" dirty="0"/>
          </a:p>
          <a:p>
            <a:pPr marL="628650" lvl="1" indent="-171450"/>
            <a:r>
              <a:rPr lang="en-US" dirty="0"/>
              <a:t>Random (SRS, STSI, …)</a:t>
            </a:r>
          </a:p>
          <a:p>
            <a:pPr marL="628650" lvl="1" indent="-171450"/>
            <a:r>
              <a:rPr lang="en-US" dirty="0"/>
              <a:t>(Approximately) preserving certain statistics</a:t>
            </a:r>
          </a:p>
          <a:p>
            <a:pPr marL="628650" lvl="1" indent="-171450"/>
            <a:r>
              <a:rPr lang="en-US" dirty="0"/>
              <a:t>Rank swapping </a:t>
            </a:r>
          </a:p>
          <a:p>
            <a:pPr marL="628650" lvl="1" indent="-171450"/>
            <a:r>
              <a:rPr lang="en-US" dirty="0"/>
              <a:t>Targeted Record Swapping</a:t>
            </a:r>
            <a:endParaRPr lang="nl-NL" sz="32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B0A6874-FC76-BCDB-A0A8-59F7CDA51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0823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5C41-A03B-6DD7-5F71-7ACFEB5DE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212A70-FADA-15E0-1F75-2097BD1A4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54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B6CDBF-2AD7-CED7-D86E-D92C59DE7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PRAM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dirty="0"/>
              <a:t>P</a:t>
            </a:r>
            <a:r>
              <a:rPr lang="en-US" dirty="0"/>
              <a:t>ost </a:t>
            </a:r>
            <a:r>
              <a:rPr lang="en-US" b="1" dirty="0" err="1"/>
              <a:t>RA</a:t>
            </a:r>
            <a:r>
              <a:rPr lang="en-US" dirty="0" err="1"/>
              <a:t>ndomization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ethod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2000" dirty="0"/>
              <a:t>Applied </a:t>
            </a:r>
            <a:r>
              <a:rPr lang="en-GB" sz="2000" i="1" dirty="0"/>
              <a:t>after</a:t>
            </a:r>
            <a:r>
              <a:rPr lang="en-GB" sz="2000" dirty="0"/>
              <a:t> data collection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2000" dirty="0"/>
              <a:t>Per record, change score on categorical variable to another score, with </a:t>
            </a:r>
            <a:r>
              <a:rPr lang="en-GB" sz="2000" i="1" dirty="0"/>
              <a:t>known</a:t>
            </a:r>
            <a:r>
              <a:rPr lang="en-GB" sz="2000" dirty="0"/>
              <a:t> (transition) probabilities</a:t>
            </a:r>
          </a:p>
          <a:p>
            <a:pPr marL="0" lvl="1" indent="0" defTabSz="762000">
              <a:lnSpc>
                <a:spcPct val="90000"/>
              </a:lnSpc>
              <a:buNone/>
            </a:pPr>
            <a:endParaRPr lang="en-GB" sz="1200" i="1" dirty="0"/>
          </a:p>
          <a:p>
            <a:pPr marL="0" lvl="1" indent="0" defTabSz="762000">
              <a:lnSpc>
                <a:spcPct val="90000"/>
              </a:lnSpc>
              <a:buNone/>
            </a:pPr>
            <a:r>
              <a:rPr lang="en-GB" dirty="0"/>
              <a:t>Compare to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2000" dirty="0"/>
              <a:t>Randomized Response (applied </a:t>
            </a:r>
            <a:r>
              <a:rPr lang="en-GB" sz="2000" i="1" dirty="0"/>
              <a:t>before </a:t>
            </a:r>
            <a:r>
              <a:rPr lang="en-GB" sz="2000" dirty="0"/>
              <a:t>collection)</a:t>
            </a:r>
          </a:p>
          <a:p>
            <a:pPr marL="542925" lvl="2" indent="-142875" defTabSz="762000">
              <a:lnSpc>
                <a:spcPct val="90000"/>
              </a:lnSpc>
            </a:pPr>
            <a:r>
              <a:rPr lang="en-GB" sz="2000" dirty="0"/>
              <a:t>Misclassification (with </a:t>
            </a:r>
            <a:r>
              <a:rPr lang="en-GB" sz="2000" i="1" dirty="0"/>
              <a:t>unknown</a:t>
            </a:r>
            <a:r>
              <a:rPr lang="en-GB" sz="2000" dirty="0"/>
              <a:t> transition probabilities)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D59F99-5806-9890-A2EB-55AA5CCC2C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3820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E552-B53B-85D5-2C3F-DAA647E2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54A9BC-846E-CDDB-EADE-1C3083B85A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55</a:t>
            </a:fld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F0FB8160-F1BA-6436-DF73-DEFD20D56B3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PRAM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Example: Male = 1, Female = 2</a:t>
                </a:r>
              </a:p>
              <a:p>
                <a:pPr marL="0" indent="0">
                  <a:buNone/>
                </a:pPr>
                <a:r>
                  <a:rPr lang="en-US" sz="2000" dirty="0"/>
                  <a:t>Probability of </a:t>
                </a:r>
                <a:r>
                  <a:rPr lang="en-US" sz="2000" i="1" dirty="0"/>
                  <a:t>not</a:t>
                </a:r>
                <a:r>
                  <a:rPr lang="en-US" sz="2000" dirty="0"/>
                  <a:t> changing is 0.9, i.e.</a:t>
                </a:r>
              </a:p>
              <a:p>
                <a:pPr marL="0" indent="0">
                  <a:buNone/>
                </a:pPr>
                <a:endParaRPr lang="en-US" sz="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.9</m:t>
                                </m:r>
                              </m:e>
                              <m:e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nl-NL" sz="2000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F0FB8160-F1BA-6436-DF73-DEFD20D56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278" t="-14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9A04103-BC8F-F043-A0FC-9AD540920A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  <p:pic>
        <p:nvPicPr>
          <p:cNvPr id="7" name="Picture 4" descr="DiceAnim">
            <a:extLst>
              <a:ext uri="{FF2B5EF4-FFF2-40B4-BE49-F238E27FC236}">
                <a16:creationId xmlns:a16="http://schemas.microsoft.com/office/drawing/2014/main" id="{6FC3F228-0B53-2C2E-C507-FC317CEC8C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75" y="3153226"/>
            <a:ext cx="331556" cy="3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ceAnim">
            <a:extLst>
              <a:ext uri="{FF2B5EF4-FFF2-40B4-BE49-F238E27FC236}">
                <a16:creationId xmlns:a16="http://schemas.microsoft.com/office/drawing/2014/main" id="{EBA7A4ED-A11F-530C-522A-2D87E6499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75" y="3482434"/>
            <a:ext cx="331556" cy="3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iceAnim">
            <a:extLst>
              <a:ext uri="{FF2B5EF4-FFF2-40B4-BE49-F238E27FC236}">
                <a16:creationId xmlns:a16="http://schemas.microsoft.com/office/drawing/2014/main" id="{829FA437-A606-7728-40DD-C2156962B0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75" y="3817119"/>
            <a:ext cx="331556" cy="3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ceAnim">
            <a:extLst>
              <a:ext uri="{FF2B5EF4-FFF2-40B4-BE49-F238E27FC236}">
                <a16:creationId xmlns:a16="http://schemas.microsoft.com/office/drawing/2014/main" id="{8C59D29C-8946-E43E-B920-621CBFF3FF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75" y="4143197"/>
            <a:ext cx="331556" cy="3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ceAnim">
            <a:extLst>
              <a:ext uri="{FF2B5EF4-FFF2-40B4-BE49-F238E27FC236}">
                <a16:creationId xmlns:a16="http://schemas.microsoft.com/office/drawing/2014/main" id="{23A18CB0-DC8A-972F-92A7-528C797F99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75" y="4471013"/>
            <a:ext cx="331556" cy="3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1B5F77AA-7D49-DB37-936D-D3F88DC30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99142"/>
              </p:ext>
            </p:extLst>
          </p:nvPr>
        </p:nvGraphicFramePr>
        <p:xfrm>
          <a:off x="2842102" y="3147814"/>
          <a:ext cx="3818130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68618">
                  <a:extLst>
                    <a:ext uri="{9D8B030D-6E8A-4147-A177-3AD203B41FA5}">
                      <a16:colId xmlns:a16="http://schemas.microsoft.com/office/drawing/2014/main" val="1452222941"/>
                    </a:ext>
                  </a:extLst>
                </a:gridCol>
                <a:gridCol w="82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83856311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9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Dutch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5030D2CD-109C-D866-019C-613FB3EB0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685949"/>
              </p:ext>
            </p:extLst>
          </p:nvPr>
        </p:nvGraphicFramePr>
        <p:xfrm>
          <a:off x="2844000" y="3146400"/>
          <a:ext cx="3818130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68618">
                  <a:extLst>
                    <a:ext uri="{9D8B030D-6E8A-4147-A177-3AD203B41FA5}">
                      <a16:colId xmlns:a16="http://schemas.microsoft.com/office/drawing/2014/main" val="1452222941"/>
                    </a:ext>
                  </a:extLst>
                </a:gridCol>
                <a:gridCol w="82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83856311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9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Dutch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742E1DF-FADF-6362-321E-436E9ECF5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209797"/>
              </p:ext>
            </p:extLst>
          </p:nvPr>
        </p:nvGraphicFramePr>
        <p:xfrm>
          <a:off x="2844000" y="3146400"/>
          <a:ext cx="3818130" cy="167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ADADA">
                        <a:tint val="50000"/>
                        <a:satMod val="300000"/>
                      </a:srgbClr>
                    </a:gs>
                    <a:gs pos="35000">
                      <a:srgbClr val="DADADA">
                        <a:tint val="37000"/>
                        <a:satMod val="300000"/>
                      </a:srgbClr>
                    </a:gs>
                    <a:gs pos="100000">
                      <a:srgbClr val="DADADA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368618">
                  <a:extLst>
                    <a:ext uri="{9D8B030D-6E8A-4147-A177-3AD203B41FA5}">
                      <a16:colId xmlns:a16="http://schemas.microsoft.com/office/drawing/2014/main" val="1452222941"/>
                    </a:ext>
                  </a:extLst>
                </a:gridCol>
                <a:gridCol w="82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1483856311"/>
                    </a:ext>
                  </a:extLst>
                </a:gridCol>
                <a:gridCol w="137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98">
                  <a:extLst>
                    <a:ext uri="{9D8B030D-6E8A-4147-A177-3AD203B41FA5}">
                      <a16:colId xmlns:a16="http://schemas.microsoft.com/office/drawing/2014/main" val="183826887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German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Scientist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84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Dutch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36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88"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Trainer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8"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Male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600" b="0" kern="120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Icelandic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271D6C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9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3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3323-25E9-4B27-4CA9-DB2312A61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871832-B6F4-9758-43B3-A04FDE1E7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56</a:t>
            </a:fld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1A151FC0-25E1-6C0C-9C7C-E8DA541AB51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8313" y="1203598"/>
                <a:ext cx="8136135" cy="34557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PRAM</a:t>
                </a:r>
              </a:p>
              <a:p>
                <a:pPr marL="219075" lvl="2" indent="0" defTabSz="762000">
                  <a:lnSpc>
                    <a:spcPct val="90000"/>
                  </a:lnSpc>
                  <a:buNone/>
                </a:pPr>
                <a:endParaRPr lang="en-GB" sz="1200" dirty="0"/>
              </a:p>
              <a:p>
                <a:pPr marL="361950" lvl="2" indent="-142875" defTabSz="762000">
                  <a:lnSpc>
                    <a:spcPct val="90000"/>
                  </a:lnSpc>
                </a:pPr>
                <a:r>
                  <a:rPr lang="en-GB" dirty="0"/>
                  <a:t>Categorical variable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𝑋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with categories 1, …, </a:t>
                </a:r>
                <a:r>
                  <a:rPr lang="en-GB" i="1" dirty="0"/>
                  <a:t>K </a:t>
                </a:r>
                <a:r>
                  <a:rPr lang="en-GB" dirty="0"/>
                  <a:t>in original data, changed to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in perturbed file</a:t>
                </a:r>
              </a:p>
              <a:p>
                <a:pPr marL="219075" lvl="2" indent="0" defTabSz="762000">
                  <a:lnSpc>
                    <a:spcPct val="90000"/>
                  </a:lnSpc>
                  <a:buNone/>
                </a:pPr>
                <a:endParaRPr lang="en-GB" sz="1200" dirty="0"/>
              </a:p>
              <a:p>
                <a:pPr marL="361950" lvl="2" indent="-142875" defTabSz="762000">
                  <a:lnSpc>
                    <a:spcPct val="90000"/>
                  </a:lnSpc>
                </a:pPr>
                <a:r>
                  <a:rPr lang="en-GB" dirty="0"/>
                  <a:t>Define transition probabilities</a:t>
                </a:r>
                <a:br>
                  <a:rPr lang="en-GB" dirty="0"/>
                </a:br>
                <a:br>
                  <a:rPr lang="en-GB" sz="1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𝑘𝑙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GB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GB" i="1">
                            <a:latin typeface="Cambria Math"/>
                          </a:rPr>
                          <m:t>=</m:t>
                        </m:r>
                        <m:r>
                          <a:rPr lang="en-GB" i="1">
                            <a:latin typeface="Cambria Math"/>
                          </a:rPr>
                          <m:t>𝑙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/>
                          </a:rPr>
                          <m:t>𝑋</m:t>
                        </m:r>
                        <m:r>
                          <a:rPr lang="en-GB" i="1">
                            <a:latin typeface="Cambria Math"/>
                          </a:rPr>
                          <m:t>=</m:t>
                        </m:r>
                        <m:r>
                          <a:rPr lang="en-GB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br>
                  <a:rPr lang="en-GB" dirty="0"/>
                </a:br>
                <a:br>
                  <a:rPr lang="en-GB" sz="1200" dirty="0"/>
                </a:br>
                <a:r>
                  <a:rPr lang="en-GB" dirty="0"/>
                  <a:t>i.e., probability that score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𝑘</m:t>
                    </m:r>
                  </m:oMath>
                </a14:m>
                <a:r>
                  <a:rPr lang="en-GB" dirty="0"/>
                  <a:t> is changed into score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𝑙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361950" lvl="2" indent="-142875" defTabSz="762000">
                  <a:lnSpc>
                    <a:spcPct val="90000"/>
                  </a:lnSpc>
                </a:pPr>
                <a:r>
                  <a:rPr lang="en-GB" dirty="0"/>
                  <a:t>Produces PRAM-matrix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GB" dirty="0"/>
                  <a:t> (Markov matrix)</a:t>
                </a:r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1A151FC0-25E1-6C0C-9C7C-E8DA541AB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8313" y="1203598"/>
                <a:ext cx="8136135" cy="3455715"/>
              </a:xfrm>
              <a:blipFill>
                <a:blip r:embed="rId2"/>
                <a:stretch>
                  <a:fillRect l="-1199" t="-1411" r="-1124" b="-211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7206DC-7A1D-A4A1-76A8-C9288C7D15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649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D344-CCA0-01FB-DE90-84DCFAEC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DB35243-684C-2974-A30D-C1B7626F4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57</a:t>
            </a:fld>
            <a:endParaRPr lang="nl-N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2E80A5D9-7D1E-64F4-565A-E2263A9AAE1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Since transition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is known, can correct analyses.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2000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nl-NL" sz="2000" dirty="0"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cs typeface="Calibri" panose="020F0502020204030204" pitchFamily="34" charset="0"/>
                  </a:rPr>
                  <a:t>is frequency table of variable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000" dirty="0">
                    <a:cs typeface="Calibri" panose="020F0502020204030204" pitchFamily="34" charset="0"/>
                  </a:rPr>
                  <a:t> before PRAM</a:t>
                </a:r>
              </a:p>
              <a:p>
                <a:pPr marL="0" indent="0">
                  <a:buNone/>
                </a:pPr>
                <a:r>
                  <a:rPr lang="en-US" sz="2000" dirty="0"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p>
                          <m:sSup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nl-NL" sz="2000" dirty="0"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cs typeface="Calibri" panose="020F0502020204030204" pitchFamily="34" charset="0"/>
                  </a:rPr>
                  <a:t>is frequency table of variable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lang="en-US" sz="2000" dirty="0">
                    <a:cs typeface="Calibri" panose="020F0502020204030204" pitchFamily="34" charset="0"/>
                  </a:rPr>
                  <a:t> after PRAM</a:t>
                </a:r>
              </a:p>
              <a:p>
                <a:pPr marL="0" indent="0">
                  <a:buNone/>
                </a:pPr>
                <a:endParaRPr lang="en-US" sz="1050" dirty="0"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cs typeface="Calibri" panose="020F0502020204030204" pitchFamily="34" charset="0"/>
                  </a:rPr>
                  <a:t>You can derive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nl-NL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nl-NL" sz="200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nl-NL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NL" sz="2000" dirty="0">
                    <a:cs typeface="Calibri" panose="020F0502020204030204" pitchFamily="34" charset="0"/>
                  </a:rPr>
                  <a:t>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nl-NL" sz="20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nl-NL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p>
                            <m:sSup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is (conditionally)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tekst 2">
                <a:extLst>
                  <a:ext uri="{FF2B5EF4-FFF2-40B4-BE49-F238E27FC236}">
                    <a16:creationId xmlns:a16="http://schemas.microsoft.com/office/drawing/2014/main" id="{2E80A5D9-7D1E-64F4-565A-E2263A9AA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78" t="-14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E474FF-E86A-C3C4-9597-7ADBB323BF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5915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4C79-CE13-D344-2DD6-ED50657B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3BD0739-71FC-AA1E-6BDE-26C164BFE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58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973C4F-2849-8F3F-3846-B85DBDC848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7776095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Things to think about when choosing transition probabilities:</a:t>
            </a:r>
          </a:p>
          <a:p>
            <a:pPr lvl="1"/>
            <a:r>
              <a:rPr lang="en-GB" dirty="0"/>
              <a:t>Try to preserve certain statistics (in expectation)</a:t>
            </a:r>
          </a:p>
          <a:p>
            <a:pPr lvl="1"/>
            <a:r>
              <a:rPr lang="en-GB" dirty="0"/>
              <a:t>Exclude illogical changes </a:t>
            </a:r>
          </a:p>
          <a:p>
            <a:pPr marL="922338" lvl="2" indent="0">
              <a:buFont typeface="Times" pitchFamily="18" charset="0"/>
              <a:buNone/>
            </a:pPr>
            <a:r>
              <a:rPr lang="en-GB" sz="2000" dirty="0"/>
              <a:t>e.g., set transition probability</a:t>
            </a:r>
            <a:br>
              <a:rPr lang="en-GB" sz="2000" dirty="0"/>
            </a:br>
            <a:r>
              <a:rPr lang="en-GB" sz="2000" dirty="0"/>
              <a:t>        </a:t>
            </a:r>
            <a:r>
              <a:rPr lang="en-GB" sz="2000" dirty="0">
                <a:solidFill>
                  <a:schemeClr val="tx2"/>
                </a:solidFill>
              </a:rPr>
              <a:t>unmarried + age &lt; 5 </a:t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/>
              <a:t>to</a:t>
            </a:r>
            <a:br>
              <a:rPr lang="en-GB" sz="2000" dirty="0"/>
            </a:br>
            <a:r>
              <a:rPr lang="en-GB" sz="2000" dirty="0"/>
              <a:t>        </a:t>
            </a:r>
            <a:r>
              <a:rPr lang="en-GB" sz="2000" dirty="0">
                <a:solidFill>
                  <a:schemeClr val="tx2"/>
                </a:solidFill>
              </a:rPr>
              <a:t>widowed + age &lt; 5</a:t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/>
              <a:t>equal to 0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751F2F3-03A5-BBD5-F318-03BAF18A41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5625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76E8-6526-72AF-2D2F-937930AD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48ED96B-30F3-C45C-441B-270780950A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59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30B21F4-3B28-456F-EC68-06E97D1E3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time PRAM is applied you get different outcome</a:t>
            </a:r>
          </a:p>
          <a:p>
            <a:pPr marL="0" indent="0">
              <a:buNone/>
            </a:pPr>
            <a:r>
              <a:rPr lang="en-US" dirty="0"/>
              <a:t>Hence, ‘simple’ risk measures do not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to adjust analyses, but burden to user!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EDC16E-681C-8069-39DD-0A4C00F5E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perturbative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95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17926C0-AAD9-8855-CFED-CD14B47155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6</a:t>
            </a:fld>
            <a:endParaRPr lang="en-US" sz="12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A1ADE12-B7FD-B289-A422-C4A9699149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35FB2-84D1-E759-AFE3-F6E78194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1" y="1285540"/>
            <a:ext cx="3648445" cy="32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ADCD135-67AB-1766-B164-FCF3220A9459}"/>
              </a:ext>
            </a:extLst>
          </p:cNvPr>
          <p:cNvSpPr txBox="1"/>
          <p:nvPr/>
        </p:nvSpPr>
        <p:spPr>
          <a:xfrm>
            <a:off x="3797581" y="3889143"/>
            <a:ext cx="192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Numbers and facts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52E180-C18F-20CA-45E1-23CEACDF5E78}"/>
              </a:ext>
            </a:extLst>
          </p:cNvPr>
          <p:cNvSpPr txBox="1"/>
          <p:nvPr/>
        </p:nvSpPr>
        <p:spPr>
          <a:xfrm>
            <a:off x="3467220" y="3246674"/>
            <a:ext cx="283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enhanced with context</a:t>
            </a:r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70DE8B3-93D7-10EA-0DE0-EEC869B7F5CB}"/>
              </a:ext>
            </a:extLst>
          </p:cNvPr>
          <p:cNvSpPr/>
          <p:nvPr/>
        </p:nvSpPr>
        <p:spPr>
          <a:xfrm>
            <a:off x="1349375" y="1384300"/>
            <a:ext cx="1825625" cy="1708150"/>
          </a:xfrm>
          <a:custGeom>
            <a:avLst/>
            <a:gdLst>
              <a:gd name="connsiteX0" fmla="*/ 0 w 1825625"/>
              <a:gd name="connsiteY0" fmla="*/ 1708150 h 1708150"/>
              <a:gd name="connsiteX1" fmla="*/ 1825625 w 1825625"/>
              <a:gd name="connsiteY1" fmla="*/ 1704975 h 1708150"/>
              <a:gd name="connsiteX2" fmla="*/ 914400 w 1825625"/>
              <a:gd name="connsiteY2" fmla="*/ 0 h 1708150"/>
              <a:gd name="connsiteX3" fmla="*/ 0 w 1825625"/>
              <a:gd name="connsiteY3" fmla="*/ 1708150 h 170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5625" h="1708150">
                <a:moveTo>
                  <a:pt x="0" y="1708150"/>
                </a:moveTo>
                <a:lnTo>
                  <a:pt x="1825625" y="1704975"/>
                </a:lnTo>
                <a:lnTo>
                  <a:pt x="914400" y="0"/>
                </a:lnTo>
                <a:lnTo>
                  <a:pt x="0" y="170815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7B1ADA49-C648-775B-3326-557C12C2F223}"/>
              </a:ext>
            </a:extLst>
          </p:cNvPr>
          <p:cNvSpPr/>
          <p:nvPr/>
        </p:nvSpPr>
        <p:spPr>
          <a:xfrm>
            <a:off x="5115195" y="1896826"/>
            <a:ext cx="720080" cy="242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11B586A-DEF7-F626-C72D-DA83A9450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03" y="1410475"/>
            <a:ext cx="1620771" cy="12155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AA679B1-7997-2C34-D339-1EA1C069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496" y="1103947"/>
            <a:ext cx="2661952" cy="16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5AFB-451D-1E3B-C019-6EAAC861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BE573A5-3202-3238-FEDA-A6C4E4566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60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1C45EC-05C1-C4A4-3F63-4FBE84095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280151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Closely related to (multiple) imputation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40" dirty="0"/>
              <a:t>Suggested in 1993 (Rubin: fully synthetic, Little: partially synthetic)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40" dirty="0"/>
              <a:t>Produce data with smaller risk of disclosure compared to original raw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40" dirty="0"/>
              <a:t>“Too early”</a:t>
            </a:r>
          </a:p>
          <a:p>
            <a:pPr marL="0" indent="0">
              <a:buNone/>
            </a:pPr>
            <a:r>
              <a:rPr lang="en-US" dirty="0"/>
              <a:t>Re-discovered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40" dirty="0"/>
              <a:t>More powerful CPUs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40" dirty="0"/>
              <a:t>More applications (ML, AI, images, augment data, …)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40" dirty="0"/>
              <a:t>Escape the GDPR?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DFBF9F7-C169-11D2-3E90-C763BEEDBE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synthetic</a:t>
            </a:r>
            <a:r>
              <a:rPr lang="nl-NL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382034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58BD9-AD79-028C-57CF-941EF2A48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789E347-B630-7C48-450A-B709CCAB6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61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C2919D5-55BA-504A-0BA0-0994019B74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136135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steps process: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Estimate data generating process/model </a:t>
            </a:r>
            <a:br>
              <a:rPr lang="en-US" dirty="0"/>
            </a:br>
            <a:r>
              <a:rPr lang="en-US" sz="2000" dirty="0"/>
              <a:t>(CART, GAN, Diffusion models, LLM, …)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Simulate observations from that data generating process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Release (a subset of) the simulated data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ECE261-BA13-664D-1E01-89CCBBF3F0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synthetic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810EE61-6E38-B0A8-A41E-7A1B786C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5" y="3543592"/>
            <a:ext cx="3969386" cy="11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94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6161D-198C-B29F-33E5-81358DF45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70CD524-E72D-05A6-A29B-F11BA1591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62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0B68B-FB83-5683-4CD5-A0DF1587B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Intuitively:</a:t>
            </a:r>
          </a:p>
          <a:p>
            <a:pPr marL="0" indent="0">
              <a:buNone/>
            </a:pPr>
            <a:r>
              <a:rPr lang="en-US" dirty="0"/>
              <a:t>	More accurate model =&gt; closer to original data</a:t>
            </a:r>
            <a:br>
              <a:rPr lang="en-US" dirty="0"/>
            </a:br>
            <a:r>
              <a:rPr lang="en-US" dirty="0"/>
              <a:t>	=&gt; more utility </a:t>
            </a:r>
            <a:r>
              <a:rPr lang="en-US" b="1" dirty="0"/>
              <a:t>AND</a:t>
            </a:r>
            <a:r>
              <a:rPr lang="en-US" dirty="0"/>
              <a:t> higher disclosure risk</a:t>
            </a:r>
            <a:endParaRPr lang="en-US" b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en-US" dirty="0"/>
              <a:t>Start with aggregated data or with microdata?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65F30C-6221-7E34-028C-09B56F68A5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synthetic</a:t>
            </a:r>
            <a:r>
              <a:rPr lang="nl-NL" dirty="0"/>
              <a:t> data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127D5A58-A873-A7B6-E79C-3E9B965222F1}"/>
              </a:ext>
            </a:extLst>
          </p:cNvPr>
          <p:cNvGrpSpPr/>
          <p:nvPr/>
        </p:nvGrpSpPr>
        <p:grpSpPr>
          <a:xfrm>
            <a:off x="2339752" y="1181836"/>
            <a:ext cx="4933774" cy="1389914"/>
            <a:chOff x="2074621" y="950840"/>
            <a:chExt cx="4933774" cy="1389914"/>
          </a:xfrm>
        </p:grpSpPr>
        <p:pic>
          <p:nvPicPr>
            <p:cNvPr id="5" name="Picture 2" descr="https://www.ons.gov.uk/resource?uri=/methodology/methodologicalpublications/generalmethodology/onsworkingpaperseries/onsmethodologyworkingpaperseriesnumber16syntheticdatapilot/8dcc43b0.png">
              <a:extLst>
                <a:ext uri="{FF2B5EF4-FFF2-40B4-BE49-F238E27FC236}">
                  <a16:creationId xmlns:a16="http://schemas.microsoft.com/office/drawing/2014/main" id="{78AD5BD9-D547-FF84-A370-A2EA2E96F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4621" y="987574"/>
              <a:ext cx="4418693" cy="135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25F7D888-A7B7-643C-D5A2-C1709D87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742" y="950840"/>
              <a:ext cx="687653" cy="134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683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CD0C-E042-05C1-565D-99BE7560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9297A83-6EC0-36E6-1F66-D01855B4B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63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83FCE8-459D-10A7-E827-5774CAB93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l" defTabSz="4080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271D6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Fully synthetic microdata:</a:t>
            </a:r>
          </a:p>
          <a:p>
            <a:pPr marL="342900" marR="0" lvl="0" indent="-342900" algn="l" defTabSz="4080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271D6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Identity disclosure						no/negligible risk</a:t>
            </a:r>
          </a:p>
          <a:p>
            <a:pPr marL="342900" marR="0" lvl="0" indent="-342900" algn="l" defTabSz="4080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271D6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Attribute/inferential disclosure		risk</a:t>
            </a:r>
          </a:p>
          <a:p>
            <a:pPr marL="0" marR="0" lvl="0" indent="0" algn="l" defTabSz="4080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40" normalizeH="0" baseline="0" noProof="0" dirty="0">
              <a:ln>
                <a:noFill/>
              </a:ln>
              <a:solidFill>
                <a:srgbClr val="271D6C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l" defTabSz="40804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271D6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International findings: (e.g., Shlomo (2022))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011991-5E90-2B85-C23D-8B5E660379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synthetic</a:t>
            </a:r>
            <a:r>
              <a:rPr lang="nl-NL" dirty="0"/>
              <a:t> data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598CDC45-736A-B167-5011-FD84CF3AD244}"/>
              </a:ext>
            </a:extLst>
          </p:cNvPr>
          <p:cNvSpPr txBox="1"/>
          <p:nvPr/>
        </p:nvSpPr>
        <p:spPr>
          <a:xfrm>
            <a:off x="872612" y="4473999"/>
            <a:ext cx="682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Natalie 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Shlomo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. (2022). How to measure disclosure risk in microdata? The Survey Statistician 86, 2 (2022), 13–21.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5B1A44F-FD7F-78A4-66FE-5DF4C27FB966}"/>
              </a:ext>
            </a:extLst>
          </p:cNvPr>
          <p:cNvSpPr/>
          <p:nvPr/>
        </p:nvSpPr>
        <p:spPr>
          <a:xfrm>
            <a:off x="872612" y="3363838"/>
            <a:ext cx="7200800" cy="985894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08041">
              <a:spcBef>
                <a:spcPct val="20000"/>
              </a:spcBef>
              <a:defRPr/>
            </a:pPr>
            <a:r>
              <a:rPr lang="en-US" sz="2000" i="1" spc="40" dirty="0">
                <a:solidFill>
                  <a:srgbClr val="271D6C"/>
                </a:solidFill>
                <a:latin typeface="Calibri" pitchFamily="34" charset="0"/>
              </a:rPr>
              <a:t>disclosure risk measures for synthetic data after its generation are still ad‐hoc, and a more formal framework is needed for measuring the risk of attribute disclosure</a:t>
            </a:r>
          </a:p>
        </p:txBody>
      </p:sp>
    </p:spTree>
    <p:extLst>
      <p:ext uri="{BB962C8B-B14F-4D97-AF65-F5344CB8AC3E}">
        <p14:creationId xmlns:p14="http://schemas.microsoft.com/office/powerpoint/2010/main" val="1467023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F502C-E6F4-DE42-AE47-C6D004FE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7600AD8-33DB-0CE3-D9D5-019227EF3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64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AA36FD-5A78-4BBA-0225-C15CC9914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Important:</a:t>
            </a:r>
          </a:p>
          <a:p>
            <a:endParaRPr lang="en-US" dirty="0"/>
          </a:p>
          <a:p>
            <a:r>
              <a:rPr lang="en-US" dirty="0"/>
              <a:t>Intended use </a:t>
            </a:r>
            <a:br>
              <a:rPr lang="en-US" dirty="0"/>
            </a:br>
            <a:r>
              <a:rPr lang="en-US" sz="2000" dirty="0"/>
              <a:t>(testing, preparation, analysis, augmentation, training ML, …)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Attacker scenario</a:t>
            </a:r>
            <a:br>
              <a:rPr lang="en-US" dirty="0"/>
            </a:br>
            <a:r>
              <a:rPr lang="en-US" sz="2000" dirty="0"/>
              <a:t>(when used for training ML: model inversion attack)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39F9F37-1254-CD56-2ED0-40829CF08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Microdata, </a:t>
            </a:r>
            <a:r>
              <a:rPr lang="nl-NL" dirty="0" err="1"/>
              <a:t>synthetic</a:t>
            </a:r>
            <a:r>
              <a:rPr lang="nl-NL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209043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73628CC-8530-F9F6-B592-A121B71EB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65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B2C5B0-DDB1-6A98-E179-468604F7A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check risk measures and apply methods: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sdcMicro</a:t>
            </a:r>
            <a:r>
              <a:rPr lang="en-US" dirty="0"/>
              <a:t> (R-package)</a:t>
            </a:r>
          </a:p>
          <a:p>
            <a:pPr marL="0" indent="0">
              <a:buNone/>
            </a:pPr>
            <a:r>
              <a:rPr lang="en-US" dirty="0"/>
              <a:t>µ-</a:t>
            </a:r>
            <a:r>
              <a:rPr lang="en-US" cap="small" dirty="0"/>
              <a:t>argus</a:t>
            </a:r>
            <a:r>
              <a:rPr lang="en-US" dirty="0"/>
              <a:t> (stand alone software)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synthpop</a:t>
            </a:r>
            <a:r>
              <a:rPr lang="en-US" dirty="0"/>
              <a:t> (R-package)</a:t>
            </a:r>
          </a:p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metasyn</a:t>
            </a:r>
            <a:r>
              <a:rPr lang="en-US" dirty="0"/>
              <a:t> (Python package)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22C2D21-65CF-2275-7505-CCA3C2244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F0963F1-3095-D6A6-DE49-A9A256AB6C9A}"/>
              </a:ext>
            </a:extLst>
          </p:cNvPr>
          <p:cNvSpPr/>
          <p:nvPr/>
        </p:nvSpPr>
        <p:spPr>
          <a:xfrm>
            <a:off x="2074234" y="4155926"/>
            <a:ext cx="4419468" cy="409830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08041">
              <a:spcBef>
                <a:spcPct val="20000"/>
              </a:spcBef>
              <a:defRPr/>
            </a:pPr>
            <a:r>
              <a:rPr lang="en-US" sz="2000" i="1" spc="40" dirty="0">
                <a:solidFill>
                  <a:srgbClr val="271D6C"/>
                </a:solidFill>
                <a:latin typeface="Calibri" pitchFamily="34" charset="0"/>
                <a:hlinkClick r:id="rId3"/>
              </a:rPr>
              <a:t>https://github.com/sdctools</a:t>
            </a:r>
            <a:r>
              <a:rPr lang="en-US" sz="2000" i="1" spc="40" dirty="0">
                <a:solidFill>
                  <a:srgbClr val="271D6C"/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7" name="Afbeelding 6" descr="Afbeelding met Graphics, symbool, grafische vormgeving, Lettertype&#10;&#10;Door AI gegenereerde inhoud is mogelijk onjuist.">
            <a:extLst>
              <a:ext uri="{FF2B5EF4-FFF2-40B4-BE49-F238E27FC236}">
                <a16:creationId xmlns:a16="http://schemas.microsoft.com/office/drawing/2014/main" id="{C4AFF944-358C-9156-03DD-DCBD0DED96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55" y="1994006"/>
            <a:ext cx="745609" cy="577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7DC029-DE8D-DD89-1FAB-C98725ED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63230"/>
            <a:ext cx="648072" cy="7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5EA0645D-1C1D-42A7-3621-5E815B77E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902427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00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677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668EC8-5556-9B57-8116-536C1F14D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67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22E99D-6260-C064-5511-67CB0B90B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064127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CBS law (section 37):</a:t>
            </a:r>
          </a:p>
          <a:p>
            <a:pPr>
              <a:buAutoNum type="arabicPeriod"/>
            </a:pPr>
            <a:r>
              <a:rPr lang="en-US" sz="1800" dirty="0"/>
              <a:t>The data received by the director general in connection with the performance of his duties to implement this act shall be used solely for statistical purposes. </a:t>
            </a:r>
          </a:p>
          <a:p>
            <a:pPr>
              <a:buAutoNum type="arabicPeriod"/>
            </a:pPr>
            <a:r>
              <a:rPr lang="en-US" sz="1800" dirty="0"/>
              <a:t>The data referred to in the first subsection shall not be provided to any persons other than those charged with carrying out the duties of the CBS. </a:t>
            </a:r>
          </a:p>
          <a:p>
            <a:pPr>
              <a:buAutoNum type="arabicPeriod"/>
            </a:pPr>
            <a:r>
              <a:rPr lang="en-US" sz="1800" dirty="0"/>
              <a:t>The data referred to in the first subsection shall only be published in such a way that no </a:t>
            </a:r>
            <a:r>
              <a:rPr lang="en-US" sz="1800" dirty="0" err="1"/>
              <a:t>recognisable</a:t>
            </a:r>
            <a:r>
              <a:rPr lang="en-US" sz="1800" dirty="0"/>
              <a:t> data can be derived from them about an individual person, household, company or institution, unless, in the case of data relating to a company or institution, there are good reasons to assume that the company or institution concerned will not have any objections to the publication.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7DDF0E-F5FD-D915-8F68-A5D8E4135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1882342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668EC8-5556-9B57-8116-536C1F14D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68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22E99D-6260-C064-5511-67CB0B90B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064127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CBS law (section 37):</a:t>
            </a:r>
          </a:p>
          <a:p>
            <a:pPr>
              <a:buAutoNum type="arabicPeriod"/>
            </a:pPr>
            <a:r>
              <a:rPr lang="en-US" sz="1800" dirty="0">
                <a:solidFill>
                  <a:srgbClr val="BAB3EB"/>
                </a:solidFill>
              </a:rPr>
              <a:t>The data received by the director general in connection with the performance of his duties to implement this act </a:t>
            </a:r>
            <a:r>
              <a:rPr lang="en-US" sz="1800" b="1" dirty="0"/>
              <a:t>shall be used solely for statistical purposes</a:t>
            </a:r>
            <a:r>
              <a:rPr lang="en-US" sz="1800" dirty="0"/>
              <a:t>. </a:t>
            </a:r>
          </a:p>
          <a:p>
            <a:pPr>
              <a:buAutoNum type="arabicPeriod"/>
            </a:pPr>
            <a:r>
              <a:rPr lang="en-US" sz="1800" dirty="0"/>
              <a:t>The data referred to in the first subsection shall not be provided to any persons other than those charged with carrying out the duties of the CBS. </a:t>
            </a:r>
          </a:p>
          <a:p>
            <a:pPr>
              <a:buAutoNum type="arabicPeriod"/>
            </a:pPr>
            <a:r>
              <a:rPr lang="en-US" sz="1800" dirty="0"/>
              <a:t>The data referred to in the first subsection shall only be published in such a way that no </a:t>
            </a:r>
            <a:r>
              <a:rPr lang="en-US" sz="1800" dirty="0" err="1"/>
              <a:t>recognisable</a:t>
            </a:r>
            <a:r>
              <a:rPr lang="en-US" sz="1800" dirty="0"/>
              <a:t> data can be derived from them about an individual person, household, company or institution, unless, in the case of data relating to a company or institution, there are good reasons to assume that the company or institution concerned will not have any objections to the publication.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7DDF0E-F5FD-D915-8F68-A5D8E4135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804627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668EC8-5556-9B57-8116-536C1F14D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69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22E99D-6260-C064-5511-67CB0B90B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064127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CBS law (section 37):</a:t>
            </a:r>
          </a:p>
          <a:p>
            <a:pPr>
              <a:buAutoNum type="arabicPeriod"/>
            </a:pPr>
            <a:r>
              <a:rPr lang="en-US" sz="1800" dirty="0">
                <a:solidFill>
                  <a:srgbClr val="BAB3EB"/>
                </a:solidFill>
              </a:rPr>
              <a:t>The data received by the director general in connection with the performance of his duties to implement this act </a:t>
            </a:r>
            <a:r>
              <a:rPr lang="en-US" sz="1800" b="1" dirty="0"/>
              <a:t>shall be used solely for statistical purposes</a:t>
            </a:r>
            <a:r>
              <a:rPr lang="en-US" sz="1800" dirty="0"/>
              <a:t>. </a:t>
            </a:r>
          </a:p>
          <a:p>
            <a:pPr>
              <a:buAutoNum type="arabicPeriod"/>
            </a:pPr>
            <a:r>
              <a:rPr lang="en-US" sz="1800" dirty="0">
                <a:solidFill>
                  <a:srgbClr val="BAB3EB"/>
                </a:solidFill>
              </a:rPr>
              <a:t>The data referred to in the first subsection </a:t>
            </a:r>
            <a:r>
              <a:rPr lang="en-US" sz="1800" b="1" dirty="0"/>
              <a:t>shall not be provided to any persons other than those charged with carrying out the duties of the CBS</a:t>
            </a:r>
            <a:r>
              <a:rPr lang="en-US" sz="1800" dirty="0"/>
              <a:t>. </a:t>
            </a:r>
          </a:p>
          <a:p>
            <a:pPr>
              <a:buAutoNum type="arabicPeriod"/>
            </a:pPr>
            <a:r>
              <a:rPr lang="en-US" sz="1800" dirty="0"/>
              <a:t>The data referred to in the first subsection shall only be published in such a way that no </a:t>
            </a:r>
            <a:r>
              <a:rPr lang="en-US" sz="1800" dirty="0" err="1"/>
              <a:t>recognisable</a:t>
            </a:r>
            <a:r>
              <a:rPr lang="en-US" sz="1800" dirty="0"/>
              <a:t> data can be derived from them about an individual person, household, company or institution, unless, in the case of data relating to a company or institution, there are good reasons to assume that the company or institution concerned will not have any objections to the publication.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7DDF0E-F5FD-D915-8F68-A5D8E4135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59679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668EC8-5556-9B57-8116-536C1F14D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22E99D-6260-C064-5511-67CB0B90B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064127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Legal and moral obligation to “protect” data (respect privacy)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GDPR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CBS law (statistics law)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UN fundamental principle of official statistics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/>
              <a:t>Codes of practice (ISI, Eurostat, CBS,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also: own benefit!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7DDF0E-F5FD-D915-8F68-A5D8E4135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1409896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4668EC8-5556-9B57-8116-536C1F14D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70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22E99D-6260-C064-5511-67CB0B90B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064127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CBS law (section 37):</a:t>
            </a:r>
          </a:p>
          <a:p>
            <a:pPr>
              <a:buAutoNum type="arabicPeriod"/>
            </a:pPr>
            <a:r>
              <a:rPr lang="en-US" sz="1800" dirty="0">
                <a:solidFill>
                  <a:srgbClr val="BAB3EB"/>
                </a:solidFill>
              </a:rPr>
              <a:t>The data received by the director general in connection with the performance of his duties to implement this act </a:t>
            </a:r>
            <a:r>
              <a:rPr lang="en-US" sz="1800" b="1" dirty="0"/>
              <a:t>shall be used solely for statistical purposes</a:t>
            </a:r>
            <a:r>
              <a:rPr lang="en-US" sz="1800" dirty="0"/>
              <a:t>. </a:t>
            </a:r>
          </a:p>
          <a:p>
            <a:pPr>
              <a:buAutoNum type="arabicPeriod"/>
            </a:pPr>
            <a:r>
              <a:rPr lang="en-US" sz="1800" dirty="0">
                <a:solidFill>
                  <a:srgbClr val="BAB3EB"/>
                </a:solidFill>
              </a:rPr>
              <a:t>The data referred to in the first subsection </a:t>
            </a:r>
            <a:r>
              <a:rPr lang="en-US" sz="1800" b="1" dirty="0"/>
              <a:t>shall not be provided to any persons other than those charged with carrying out the duties of the CBS</a:t>
            </a:r>
            <a:r>
              <a:rPr lang="en-US" sz="1800" dirty="0"/>
              <a:t>. </a:t>
            </a:r>
          </a:p>
          <a:p>
            <a:pPr>
              <a:buAutoNum type="arabicPeriod"/>
            </a:pPr>
            <a:r>
              <a:rPr lang="en-US" sz="1800" dirty="0">
                <a:solidFill>
                  <a:srgbClr val="BAB3EB"/>
                </a:solidFill>
              </a:rPr>
              <a:t>The data referred to in the first subsection </a:t>
            </a:r>
            <a:r>
              <a:rPr lang="en-US" sz="1800" b="1" dirty="0"/>
              <a:t>shall only be published in such a way that no </a:t>
            </a:r>
            <a:r>
              <a:rPr lang="en-US" sz="1800" b="1" dirty="0" err="1"/>
              <a:t>recognisable</a:t>
            </a:r>
            <a:r>
              <a:rPr lang="en-US" sz="1800" b="1" dirty="0"/>
              <a:t> data can be derived from them about an individual person, household, company or institution</a:t>
            </a:r>
            <a:r>
              <a:rPr lang="en-US" sz="1800" dirty="0">
                <a:solidFill>
                  <a:srgbClr val="BAB3EB"/>
                </a:solidFill>
              </a:rPr>
              <a:t>, unless, in the case of data relating to a company or institution, there are good reasons to assume that the company or institution concerned will not have any objections to the publication.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7DDF0E-F5FD-D915-8F68-A5D8E4135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1462096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F76302-8EC4-1C92-445A-D2AE5F7E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>
                <a:solidFill>
                  <a:schemeClr val="bg1"/>
                </a:solidFill>
              </a:rPr>
              <a:pPr algn="ctr"/>
              <a:t>71</a:t>
            </a:fld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FAA49F-2865-48C6-3170-92E7C4A8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Preserving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502031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72</a:t>
            </a:fld>
            <a:endParaRPr lang="nl-NL" sz="120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 and SDC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8" y="843558"/>
            <a:ext cx="6842760" cy="361031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467544" y="77155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56017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73</a:t>
            </a:fld>
            <a:endParaRPr lang="en-US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352159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Privacy Preserving Techniques/Technologies (PPT)</a:t>
            </a:r>
          </a:p>
          <a:p>
            <a:pPr marL="0" indent="0">
              <a:buNone/>
            </a:pPr>
            <a:r>
              <a:rPr lang="en-US" dirty="0"/>
              <a:t>(like secure MPC, homomorphic encryption, secret sharing, …)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Privacy Preserving Data Sharing (PPDS)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Privacy Preserving Analytics (PPA)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480318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74</a:t>
            </a:fld>
            <a:endParaRPr lang="en-US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352159" cy="34557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Relatively new at CBS</a:t>
            </a:r>
          </a:p>
          <a:p>
            <a:pPr marL="0" indent="0">
              <a:buNone/>
            </a:pPr>
            <a:r>
              <a:rPr lang="en-US" dirty="0"/>
              <a:t>So far only </a:t>
            </a:r>
            <a:r>
              <a:rPr lang="en-US" dirty="0" err="1"/>
              <a:t>PoCs</a:t>
            </a:r>
            <a:r>
              <a:rPr lang="en-US" dirty="0"/>
              <a:t> targeted at </a:t>
            </a:r>
            <a:r>
              <a:rPr lang="en-US" i="1" dirty="0"/>
              <a:t>technical</a:t>
            </a:r>
            <a:r>
              <a:rPr lang="en-US" dirty="0"/>
              <a:t> aspects:</a:t>
            </a:r>
          </a:p>
          <a:p>
            <a:pPr lvl="1"/>
            <a:r>
              <a:rPr lang="en-US" dirty="0"/>
              <a:t>CARRIER</a:t>
            </a:r>
          </a:p>
          <a:p>
            <a:pPr lvl="2"/>
            <a:r>
              <a:rPr lang="en-US" dirty="0"/>
              <a:t>University Maastricht, MUMC+, SURF, </a:t>
            </a:r>
            <a:r>
              <a:rPr lang="en-US" dirty="0" err="1"/>
              <a:t>Zuyderland</a:t>
            </a:r>
            <a:r>
              <a:rPr lang="en-US" dirty="0"/>
              <a:t> Hospital, CBS</a:t>
            </a:r>
          </a:p>
          <a:p>
            <a:pPr lvl="2"/>
            <a:r>
              <a:rPr lang="en-US" dirty="0"/>
              <a:t>Modelling risks related to cardio-</a:t>
            </a:r>
            <a:r>
              <a:rPr lang="en-US" dirty="0" err="1"/>
              <a:t>vasculair</a:t>
            </a:r>
            <a:r>
              <a:rPr lang="en-US" dirty="0"/>
              <a:t> diseases </a:t>
            </a:r>
          </a:p>
          <a:p>
            <a:pPr lvl="2"/>
            <a:r>
              <a:rPr lang="en-US" dirty="0"/>
              <a:t>MPC + federated learning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75045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75</a:t>
            </a:fld>
            <a:endParaRPr lang="en-US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468313" y="1203598"/>
            <a:ext cx="8352159" cy="3455715"/>
          </a:xfrm>
        </p:spPr>
        <p:txBody>
          <a:bodyPr/>
          <a:lstStyle/>
          <a:p>
            <a:pPr lvl="1"/>
            <a:r>
              <a:rPr lang="en-US" dirty="0"/>
              <a:t>CBS, RIVM, Roseman Labs</a:t>
            </a:r>
          </a:p>
          <a:p>
            <a:pPr lvl="2"/>
            <a:r>
              <a:rPr lang="en-US" dirty="0"/>
              <a:t>RIVM casus (food consumption (sugar, fat, …))</a:t>
            </a:r>
          </a:p>
          <a:p>
            <a:pPr lvl="2"/>
            <a:r>
              <a:rPr lang="en-US" dirty="0" err="1"/>
              <a:t>sMPC</a:t>
            </a:r>
            <a:r>
              <a:rPr lang="en-US" dirty="0"/>
              <a:t> (homomorphic encryption)</a:t>
            </a:r>
          </a:p>
          <a:p>
            <a:pPr lvl="2"/>
            <a:r>
              <a:rPr lang="en-US" dirty="0"/>
              <a:t>“regular” statistical methods (</a:t>
            </a:r>
            <a:r>
              <a:rPr lang="en-US" dirty="0" err="1"/>
              <a:t>Crandas</a:t>
            </a:r>
            <a:r>
              <a:rPr lang="en-US" dirty="0"/>
              <a:t>: sort of secure pandas (Python))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082813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749FA2-0450-A340-02E7-DF02BEAC8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76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6B5E03-C33B-503F-7D01-84277D863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Multiparty computation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EBC5CC7-C6E3-3215-7B53-E9716B343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Add noise to the data before sharing the data</a:t>
            </a:r>
          </a:p>
          <a:p>
            <a:pPr marL="342900" indent="-342900">
              <a:buFontTx/>
              <a:buChar char="-"/>
            </a:pPr>
            <a:r>
              <a:rPr lang="en-US" dirty="0"/>
              <a:t>Divide the data into ‘secret shares’ and distribute these across parties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5510E3-F165-2479-A916-2B05CFD54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 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082BEDF-5639-3EA7-79C7-304EBD9B44E8}"/>
              </a:ext>
            </a:extLst>
          </p:cNvPr>
          <p:cNvSpPr/>
          <p:nvPr/>
        </p:nvSpPr>
        <p:spPr>
          <a:xfrm>
            <a:off x="7308303" y="0"/>
            <a:ext cx="648275" cy="26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4B0C746-6011-5444-353E-C00C9B8C0687}"/>
              </a:ext>
            </a:extLst>
          </p:cNvPr>
          <p:cNvSpPr/>
          <p:nvPr/>
        </p:nvSpPr>
        <p:spPr>
          <a:xfrm>
            <a:off x="7236296" y="576064"/>
            <a:ext cx="648275" cy="267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B37C096-3127-677C-5770-52768463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35" y="576064"/>
            <a:ext cx="1581921" cy="14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963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F0CAA46-B53D-E9D4-6853-C410E19393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77</a:t>
            </a:fld>
            <a:endParaRPr lang="en-US" sz="12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498C2BD-7F42-C37C-7B18-084F8C0C6A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BFE033C-EBCD-A356-5A77-3E140E7A5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Secret sharing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562F9291-CF10-E49F-C1DE-993006F1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9582"/>
            <a:ext cx="7144408" cy="28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749FA2-0450-A340-02E7-DF02BEAC8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78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6B5E03-C33B-503F-7D01-84277D863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Federated </a:t>
            </a:r>
            <a:r>
              <a:rPr lang="nl-NL" dirty="0" err="1"/>
              <a:t>learning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EBC5CC7-C6E3-3215-7B53-E9716B343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4" y="4371950"/>
            <a:ext cx="7776864" cy="864096"/>
          </a:xfrm>
        </p:spPr>
        <p:txBody>
          <a:bodyPr>
            <a:normAutofit/>
          </a:bodyPr>
          <a:lstStyle/>
          <a:p>
            <a:pPr algn="l"/>
            <a:r>
              <a:rPr lang="nl-NL" sz="1200" i="0" dirty="0">
                <a:solidFill>
                  <a:srgbClr val="000000"/>
                </a:solidFill>
                <a:effectLst/>
                <a:latin typeface="Lucida Grande"/>
              </a:rPr>
              <a:t>Daalen, F. </a:t>
            </a:r>
            <a:r>
              <a:rPr lang="nl-NL" sz="1200" dirty="0">
                <a:solidFill>
                  <a:srgbClr val="000000"/>
                </a:solidFill>
                <a:latin typeface="Lucida Grande"/>
              </a:rPr>
              <a:t>et al (2024) </a:t>
            </a:r>
            <a:r>
              <a:rPr lang="nl-NL" sz="1200" i="0" dirty="0">
                <a:solidFill>
                  <a:srgbClr val="000000"/>
                </a:solidFill>
                <a:effectLst/>
                <a:latin typeface="Lucida Grande"/>
              </a:rPr>
              <a:t>Federated </a:t>
            </a:r>
            <a:r>
              <a:rPr lang="nl-NL" sz="1200" i="0" dirty="0" err="1">
                <a:solidFill>
                  <a:srgbClr val="000000"/>
                </a:solidFill>
                <a:effectLst/>
                <a:latin typeface="Lucida Grande"/>
              </a:rPr>
              <a:t>Bayesian</a:t>
            </a:r>
            <a:r>
              <a:rPr lang="nl-NL" sz="1200" i="0" dirty="0">
                <a:solidFill>
                  <a:srgbClr val="000000"/>
                </a:solidFill>
                <a:effectLst/>
                <a:latin typeface="Lucida Grande"/>
              </a:rPr>
              <a:t> Network Ensembles </a:t>
            </a:r>
            <a:r>
              <a:rPr lang="nl-NL" sz="1050" b="0" i="0" u="none" strike="noStrike" dirty="0">
                <a:solidFill>
                  <a:srgbClr val="006699"/>
                </a:solidFill>
                <a:effectLst/>
                <a:latin typeface="HelveticaNeue Regular"/>
                <a:hlinkClick r:id="rId2"/>
              </a:rPr>
              <a:t>10.1109/FMEC59375.2023.10306230</a:t>
            </a:r>
            <a:endParaRPr lang="nl-NL" sz="1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5510E3-F165-2479-A916-2B05CFD54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PPT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FAE2FBA-2306-6760-0CF6-F08E8610C44D}"/>
              </a:ext>
            </a:extLst>
          </p:cNvPr>
          <p:cNvSpPr/>
          <p:nvPr/>
        </p:nvSpPr>
        <p:spPr>
          <a:xfrm>
            <a:off x="7308303" y="0"/>
            <a:ext cx="648275" cy="26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1423805-0B7F-F219-05D0-F683D90AC251}"/>
              </a:ext>
            </a:extLst>
          </p:cNvPr>
          <p:cNvSpPr/>
          <p:nvPr/>
        </p:nvSpPr>
        <p:spPr>
          <a:xfrm>
            <a:off x="7236296" y="554120"/>
            <a:ext cx="648275" cy="26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D2B713E-93B1-4D5E-E4BF-609548851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79" y="1561974"/>
            <a:ext cx="6427045" cy="24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2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749FA2-0450-A340-02E7-DF02BEAC8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79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6B5E03-C33B-503F-7D01-84277D863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Trusted third party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EBC5CC7-C6E3-3215-7B53-E9716B343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Encrypted data </a:t>
            </a:r>
          </a:p>
          <a:p>
            <a:pPr marL="342900" indent="-342900">
              <a:buFontTx/>
              <a:buChar char="-"/>
            </a:pPr>
            <a:r>
              <a:rPr lang="en-US" dirty="0"/>
              <a:t>NSI </a:t>
            </a:r>
          </a:p>
          <a:p>
            <a:pPr marL="342900" indent="-342900">
              <a:buFontTx/>
              <a:buChar char="-"/>
            </a:pPr>
            <a:r>
              <a:rPr lang="en-US" dirty="0"/>
              <a:t>A party without interest in the result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5510E3-F165-2479-A916-2B05CFD54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8588E1A-2353-F6BD-D279-44C5DABC1F7B}"/>
              </a:ext>
            </a:extLst>
          </p:cNvPr>
          <p:cNvSpPr/>
          <p:nvPr/>
        </p:nvSpPr>
        <p:spPr>
          <a:xfrm>
            <a:off x="7308303" y="0"/>
            <a:ext cx="648275" cy="26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E51A59D-565D-3BE8-0C47-BC127883BA08}"/>
              </a:ext>
            </a:extLst>
          </p:cNvPr>
          <p:cNvSpPr/>
          <p:nvPr/>
        </p:nvSpPr>
        <p:spPr>
          <a:xfrm>
            <a:off x="7236296" y="554120"/>
            <a:ext cx="648275" cy="265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7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8</a:t>
            </a:fld>
            <a:endParaRPr lang="nl-NL" sz="12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54" y="2913260"/>
            <a:ext cx="2571750" cy="17907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1" y="555526"/>
            <a:ext cx="1914978" cy="1985194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67494"/>
            <a:ext cx="2041586" cy="148812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250665"/>
            <a:ext cx="2684921" cy="2082304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 rot="19615455">
            <a:off x="6798600" y="4022040"/>
            <a:ext cx="1815214" cy="36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Public debate</a:t>
            </a:r>
          </a:p>
        </p:txBody>
      </p:sp>
      <p:sp>
        <p:nvSpPr>
          <p:cNvPr id="12" name="Tekstvak 11"/>
          <p:cNvSpPr txBox="1"/>
          <p:nvPr/>
        </p:nvSpPr>
        <p:spPr>
          <a:xfrm rot="21563719">
            <a:off x="3370824" y="1702955"/>
            <a:ext cx="257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Risk/utility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4DF48AA-44AD-0F89-6BFE-A49BAF1A6045}"/>
              </a:ext>
            </a:extLst>
          </p:cNvPr>
          <p:cNvSpPr txBox="1"/>
          <p:nvPr/>
        </p:nvSpPr>
        <p:spPr>
          <a:xfrm>
            <a:off x="507051" y="2499116"/>
            <a:ext cx="257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Attacker scenarios</a:t>
            </a:r>
          </a:p>
        </p:txBody>
      </p:sp>
    </p:spTree>
    <p:extLst>
      <p:ext uri="{BB962C8B-B14F-4D97-AF65-F5344CB8AC3E}">
        <p14:creationId xmlns:p14="http://schemas.microsoft.com/office/powerpoint/2010/main" val="30156548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E6FB135-E9C9-7CA5-E07C-E2FEFE3DC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nl-NL" sz="1200" smtClean="0"/>
              <a:pPr algn="ctr"/>
              <a:t>80</a:t>
            </a:fld>
            <a:endParaRPr lang="nl-NL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6E36B4-D268-6AB3-B3C7-647E6887F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Attacker scenarios:</a:t>
            </a:r>
          </a:p>
          <a:p>
            <a:pPr marL="342900" indent="-342900">
              <a:buFontTx/>
              <a:buChar char="-"/>
            </a:pPr>
            <a:r>
              <a:rPr lang="en-US" dirty="0"/>
              <a:t>Partners </a:t>
            </a:r>
          </a:p>
          <a:p>
            <a:pPr marL="800100" lvl="1" indent="-342900">
              <a:buFontTx/>
              <a:buChar char="-"/>
            </a:pPr>
            <a:r>
              <a:rPr lang="en-US" sz="1800" spc="40" dirty="0">
                <a:solidFill>
                  <a:srgbClr val="271D6C"/>
                </a:solidFill>
                <a:latin typeface="Calibri" pitchFamily="34" charset="0"/>
              </a:rPr>
              <a:t>Honest but curious/Semi honest</a:t>
            </a:r>
          </a:p>
          <a:p>
            <a:pPr marL="800100" lvl="1" indent="-342900">
              <a:buFontTx/>
              <a:buChar char="-"/>
            </a:pPr>
            <a:r>
              <a:rPr lang="en-US" sz="1800" spc="40" dirty="0">
                <a:solidFill>
                  <a:srgbClr val="271D6C"/>
                </a:solidFill>
                <a:latin typeface="Calibri" pitchFamily="34" charset="0"/>
              </a:rPr>
              <a:t>Malicious  </a:t>
            </a:r>
          </a:p>
          <a:p>
            <a:pPr marL="800100" lvl="1" indent="-342900">
              <a:buFontTx/>
              <a:buChar char="-"/>
            </a:pPr>
            <a:endParaRPr lang="en-US" sz="1800" spc="40" dirty="0">
              <a:solidFill>
                <a:srgbClr val="271D6C"/>
              </a:solidFill>
              <a:latin typeface="Calibri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dirty="0"/>
              <a:t>Outsiders e.g., hackers, eavesdropping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Risk versus impact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B73BC5-DFC9-5402-D73E-00BA1A091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118007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BEF518E-7CC3-CD2D-CF5D-8AF968CCB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81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F9C8A8-E362-90C5-E92F-EDB1EC73A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Increase trust </a:t>
            </a:r>
          </a:p>
          <a:p>
            <a:pPr marL="342900" indent="-342900">
              <a:buFontTx/>
              <a:buChar char="-"/>
            </a:pPr>
            <a:r>
              <a:rPr lang="en-US" dirty="0"/>
              <a:t>Scientifically ‘hot topic’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But also dominated by commercial parties</a:t>
            </a:r>
          </a:p>
          <a:p>
            <a:pPr marL="342900" indent="-342900">
              <a:buFontTx/>
              <a:buChar char="-"/>
            </a:pPr>
            <a:r>
              <a:rPr lang="en-US" dirty="0"/>
              <a:t>Difficult for exploratory analyses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No ‘of the shelf’ options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F5482FB-D069-A501-4459-C7607712A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PPT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4E667BF-7631-4619-9C1F-40C95DFAA7A9}"/>
              </a:ext>
            </a:extLst>
          </p:cNvPr>
          <p:cNvSpPr/>
          <p:nvPr/>
        </p:nvSpPr>
        <p:spPr>
          <a:xfrm>
            <a:off x="479918" y="4716598"/>
            <a:ext cx="8424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also </a:t>
            </a:r>
            <a:r>
              <a:rPr lang="en-US" sz="1200" dirty="0">
                <a:hlinkClick r:id="rId2"/>
              </a:rPr>
              <a:t>https://unstats.un.org/bigdata/task-teams/privacy/UN%20Handbook%20for%20Privacy-Preserving%20Techniques.pdf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301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2C28366-AF0E-62FD-8475-956B3D2A9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82</a:t>
            </a:fld>
            <a:endParaRPr lang="en-US" sz="1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D2BA99-7817-92EC-06F9-77E7FBAC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699542"/>
            <a:ext cx="7704087" cy="3959771"/>
          </a:xfrm>
        </p:spPr>
        <p:txBody>
          <a:bodyPr/>
          <a:lstStyle/>
          <a:p>
            <a:r>
              <a:rPr lang="en-US" dirty="0"/>
              <a:t>Privacy, security and disclosure are related</a:t>
            </a:r>
            <a:br>
              <a:rPr lang="en-US" dirty="0"/>
            </a:br>
            <a:r>
              <a:rPr lang="en-US" dirty="0"/>
              <a:t>but not the same</a:t>
            </a:r>
          </a:p>
          <a:p>
            <a:r>
              <a:rPr lang="en-US" dirty="0"/>
              <a:t>Statistical Disclosure Control is relevant to </a:t>
            </a:r>
            <a:br>
              <a:rPr lang="en-US" dirty="0"/>
            </a:br>
            <a:r>
              <a:rPr lang="en-US" dirty="0"/>
              <a:t>protect (statistical) data/information and all</a:t>
            </a:r>
            <a:br>
              <a:rPr lang="en-US" dirty="0"/>
            </a:br>
            <a:r>
              <a:rPr lang="en-US" dirty="0"/>
              <a:t>students should know about it</a:t>
            </a:r>
          </a:p>
          <a:p>
            <a:r>
              <a:rPr lang="en-US" dirty="0"/>
              <a:t>Privacy Preserving Techniques are relevant to share and </a:t>
            </a:r>
            <a:r>
              <a:rPr lang="en-US" dirty="0" err="1"/>
              <a:t>analyse</a:t>
            </a:r>
            <a:r>
              <a:rPr lang="en-US" dirty="0"/>
              <a:t> “sensitive” data</a:t>
            </a:r>
          </a:p>
          <a:p>
            <a:r>
              <a:rPr lang="en-US" dirty="0"/>
              <a:t>There is still a lot of research to do in SDC and PPT in relation to Official Statistics</a:t>
            </a:r>
          </a:p>
        </p:txBody>
      </p:sp>
      <p:pic>
        <p:nvPicPr>
          <p:cNvPr id="5" name="Afbeelding 4" descr="Afbeelding met tekst, Lettertype, schermopname, nummer&#10;&#10;Door AI gegenereerde inhoud is mogelijk onjuist.">
            <a:extLst>
              <a:ext uri="{FF2B5EF4-FFF2-40B4-BE49-F238E27FC236}">
                <a16:creationId xmlns:a16="http://schemas.microsoft.com/office/drawing/2014/main" id="{A96AFE57-3042-E932-BCD2-D03A618EE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69954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3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45CA951-4815-4987-9CD6-BB5D6648C0B5}" type="slidenum">
              <a:rPr lang="en-US" sz="1200" smtClean="0"/>
              <a:pPr algn="ctr"/>
              <a:t>9</a:t>
            </a:fld>
            <a:endParaRPr lang="en-US" sz="12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aspects:</a:t>
            </a:r>
          </a:p>
          <a:p>
            <a:pPr marL="628650" indent="-342900">
              <a:buFont typeface="Arial" panose="020B0604020202020204" pitchFamily="34" charset="0"/>
              <a:buChar char="•"/>
            </a:pPr>
            <a:r>
              <a:rPr lang="en-US" dirty="0"/>
              <a:t>Physical protection</a:t>
            </a:r>
          </a:p>
          <a:p>
            <a:pPr marL="62865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indent="-342900">
              <a:buFont typeface="Arial" panose="020B0604020202020204" pitchFamily="34" charset="0"/>
              <a:buChar char="•"/>
            </a:pPr>
            <a:r>
              <a:rPr lang="en-US" dirty="0"/>
              <a:t>Legal protection</a:t>
            </a:r>
          </a:p>
          <a:p>
            <a:pPr marL="62865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indent="-342900">
              <a:buFont typeface="Arial" panose="020B0604020202020204" pitchFamily="34" charset="0"/>
              <a:buChar char="•"/>
            </a:pPr>
            <a:r>
              <a:rPr lang="en-US" dirty="0"/>
              <a:t>Protection of statistical output		=&gt; SDC </a:t>
            </a:r>
            <a:r>
              <a:rPr lang="en-US" sz="1600" dirty="0"/>
              <a:t>(a.k.a. SDL)</a:t>
            </a:r>
          </a:p>
          <a:p>
            <a:pPr marL="62865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6" name="Picture 4" descr="E:\Lezingen\Plaatjes\Rech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52" y="2234588"/>
            <a:ext cx="627269" cy="6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E:\Lezingen\Plaatjes\book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933" y="2931790"/>
            <a:ext cx="571211" cy="95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russcan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87" y="1405734"/>
            <a:ext cx="592681" cy="55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86507"/>
      </p:ext>
    </p:extLst>
  </p:cSld>
  <p:clrMapOvr>
    <a:masterClrMapping/>
  </p:clrMapOvr>
</p:sld>
</file>

<file path=ppt/theme/theme1.xml><?xml version="1.0" encoding="utf-8"?>
<a:theme xmlns:a="http://schemas.openxmlformats.org/drawingml/2006/main" name="CBS indelingen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S Powerpoint sjabloon.potx" id="{289D481F-67B9-4705-A46A-DC6D3FFAEA19}" vid="{C665D2C1-8139-4571-8D3D-195E5FC4A2B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CBS Powerpoint sjabloon</Template>
  <TotalTime>1655</TotalTime>
  <Words>3998</Words>
  <Application>Microsoft Office PowerPoint</Application>
  <PresentationFormat>Diavoorstelling (16:9)</PresentationFormat>
  <Paragraphs>1101</Paragraphs>
  <Slides>82</Slides>
  <Notes>21</Notes>
  <HiddenSlides>16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82</vt:i4>
      </vt:variant>
    </vt:vector>
  </HeadingPairs>
  <TitlesOfParts>
    <vt:vector size="90" baseType="lpstr">
      <vt:lpstr>Arial</vt:lpstr>
      <vt:lpstr>Calibri</vt:lpstr>
      <vt:lpstr>Cambria Math</vt:lpstr>
      <vt:lpstr>HelveticaNeue Regular</vt:lpstr>
      <vt:lpstr>Lucida Console</vt:lpstr>
      <vt:lpstr>Lucida Grande</vt:lpstr>
      <vt:lpstr>Times</vt:lpstr>
      <vt:lpstr>CBS indelingen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Statistical Disclosure Control (SDC)</vt:lpstr>
      <vt:lpstr>PowerPoint-presentatie</vt:lpstr>
      <vt:lpstr>PowerPoint-presentatie</vt:lpstr>
      <vt:lpstr>Microdata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Microdata methods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Privacy Preserving Techniques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CBS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Wolf, P.P. de (Peter-Paul)</dc:creator>
  <dc:description>19-1-21: samenwerking slides toegevoegd</dc:description>
  <cp:lastModifiedBy>Wolf, P.P. de (Peter-Paul)</cp:lastModifiedBy>
  <cp:revision>37</cp:revision>
  <dcterms:created xsi:type="dcterms:W3CDTF">2025-05-23T08:30:35Z</dcterms:created>
  <dcterms:modified xsi:type="dcterms:W3CDTF">2025-09-01T08:21:55Z</dcterms:modified>
</cp:coreProperties>
</file>